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61" r:id="rId4"/>
    <p:sldId id="262" r:id="rId5"/>
    <p:sldId id="267" r:id="rId6"/>
    <p:sldId id="265" r:id="rId7"/>
    <p:sldId id="266" r:id="rId8"/>
    <p:sldId id="268" r:id="rId9"/>
    <p:sldId id="269" r:id="rId10"/>
    <p:sldId id="275" r:id="rId11"/>
    <p:sldId id="272" r:id="rId12"/>
    <p:sldId id="271" r:id="rId13"/>
    <p:sldId id="270" r:id="rId14"/>
    <p:sldId id="258" r:id="rId15"/>
    <p:sldId id="273" r:id="rId16"/>
    <p:sldId id="259" r:id="rId17"/>
    <p:sldId id="264" r:id="rId18"/>
    <p:sldId id="274" r:id="rId19"/>
    <p:sldId id="260"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7" autoAdjust="0"/>
    <p:restoredTop sz="90382" autoAdjust="0"/>
  </p:normalViewPr>
  <p:slideViewPr>
    <p:cSldViewPr snapToGrid="0" snapToObjects="1">
      <p:cViewPr>
        <p:scale>
          <a:sx n="100" d="100"/>
          <a:sy n="100" d="100"/>
        </p:scale>
        <p:origin x="-792"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735B6B-39F4-8B42-8610-B94D7AE90727}" type="datetimeFigureOut">
              <a:rPr lang="en-US" smtClean="0"/>
              <a:t>7/11/2014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AEE8B-BF67-E34B-9E71-C254C4FB3504}" type="slidenum">
              <a:rPr lang="en-US" smtClean="0"/>
              <a:t>‹#›</a:t>
            </a:fld>
            <a:endParaRPr lang="en-US"/>
          </a:p>
        </p:txBody>
      </p:sp>
    </p:spTree>
    <p:extLst>
      <p:ext uri="{BB962C8B-B14F-4D97-AF65-F5344CB8AC3E}">
        <p14:creationId xmlns:p14="http://schemas.microsoft.com/office/powerpoint/2010/main" val="142413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E4F81-76CA-47D6-B544-526436420555}" type="datetimeFigureOut">
              <a:rPr lang="en-US" smtClean="0"/>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8633E-FC2F-45BF-BA95-4777FBEF89FB}" type="slidenum">
              <a:rPr lang="en-US" smtClean="0"/>
              <a:t>‹#›</a:t>
            </a:fld>
            <a:endParaRPr lang="en-US"/>
          </a:p>
        </p:txBody>
      </p:sp>
    </p:spTree>
    <p:extLst>
      <p:ext uri="{BB962C8B-B14F-4D97-AF65-F5344CB8AC3E}">
        <p14:creationId xmlns:p14="http://schemas.microsoft.com/office/powerpoint/2010/main" val="18034789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1</a:t>
            </a:fld>
            <a:endParaRPr lang="en-US"/>
          </a:p>
        </p:txBody>
      </p:sp>
    </p:spTree>
    <p:extLst>
      <p:ext uri="{BB962C8B-B14F-4D97-AF65-F5344CB8AC3E}">
        <p14:creationId xmlns:p14="http://schemas.microsoft.com/office/powerpoint/2010/main" val="113269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“sensitivity anomaly” of the three AGC settings, normalized to 1X exposure time. As with previous graphs, the vertical error bars represent the uncertainty in magnitude due to the limited number of test stars available in Schaefer’s table for M67. Thus, differences less than ~0.4 magnitudes</a:t>
            </a:r>
            <a:r>
              <a:rPr lang="en-US" baseline="0" dirty="0" smtClean="0"/>
              <a:t> are probably not significant. For example, the peak in the blue AGC=Low trace at 64X is probably due to a range of factors. The AGC=High setting makes a strong start, but then loses apparent sensitivity, probably due to decreasing signal-to-noise at integrations &gt; 16X.</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10</a:t>
            </a:fld>
            <a:endParaRPr lang="en-US"/>
          </a:p>
        </p:txBody>
      </p:sp>
    </p:spTree>
    <p:extLst>
      <p:ext uri="{BB962C8B-B14F-4D97-AF65-F5344CB8AC3E}">
        <p14:creationId xmlns:p14="http://schemas.microsoft.com/office/powerpoint/2010/main" val="421642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Photoshop’s Histogram function to quantify the background noise sampled from the upper right</a:t>
            </a:r>
            <a:r>
              <a:rPr lang="en-US" baseline="0" dirty="0" smtClean="0"/>
              <a:t> corner of each scene, excluding any visible stars. The number of pixels in the selection region was approximately ~9,400, varying slightly from frame to frame. Note that the noise statistical distribution follows a Gaussian distribution, while most literature about the nature of CCD noise says that noise follows a Poisson distribution. </a:t>
            </a:r>
            <a:r>
              <a:rPr lang="en-US" baseline="0" dirty="0" smtClean="0"/>
              <a:t>Preliminary analysis of snapshots from my own video scenes seemed to show a Poisson-like downward skew to the noise distribution, but I haven’t resolved the cause of the difference. Further </a:t>
            </a:r>
            <a:r>
              <a:rPr lang="en-US" baseline="0" dirty="0" smtClean="0"/>
              <a:t>analysis in this presentation assumed Gaussian distribution.</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11</a:t>
            </a:fld>
            <a:endParaRPr lang="en-US"/>
          </a:p>
        </p:txBody>
      </p:sp>
    </p:spTree>
    <p:extLst>
      <p:ext uri="{BB962C8B-B14F-4D97-AF65-F5344CB8AC3E}">
        <p14:creationId xmlns:p14="http://schemas.microsoft.com/office/powerpoint/2010/main" val="193490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Noise Floor. Signal-to-Noise Ratio.</a:t>
            </a:r>
            <a:r>
              <a:rPr lang="en-US" baseline="0" dirty="0" smtClean="0"/>
              <a:t> Note the location of the PC164EX2. </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12</a:t>
            </a:fld>
            <a:endParaRPr lang="en-US"/>
          </a:p>
        </p:txBody>
      </p:sp>
    </p:spTree>
    <p:extLst>
      <p:ext uri="{BB962C8B-B14F-4D97-AF65-F5344CB8AC3E}">
        <p14:creationId xmlns:p14="http://schemas.microsoft.com/office/powerpoint/2010/main" val="24478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13</a:t>
            </a:fld>
            <a:endParaRPr lang="en-US"/>
          </a:p>
        </p:txBody>
      </p:sp>
    </p:spTree>
    <p:extLst>
      <p:ext uri="{BB962C8B-B14F-4D97-AF65-F5344CB8AC3E}">
        <p14:creationId xmlns:p14="http://schemas.microsoft.com/office/powerpoint/2010/main" val="302080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expressed some confusion about how time delay works with the PC165DNR. </a:t>
            </a:r>
            <a:r>
              <a:rPr lang="en-US" dirty="0" smtClean="0"/>
              <a:t>It </a:t>
            </a:r>
            <a:r>
              <a:rPr lang="en-US" dirty="0" smtClean="0"/>
              <a:t>is important to understand</a:t>
            </a:r>
            <a:r>
              <a:rPr lang="en-US" baseline="0" dirty="0" smtClean="0"/>
              <a:t> that the analog video output signal continues to generate frames at 30 frames per second, 60 fields per second. So any video </a:t>
            </a:r>
            <a:r>
              <a:rPr lang="en-US" baseline="0" dirty="0" smtClean="0"/>
              <a:t>time-stamp device, </a:t>
            </a:r>
            <a:r>
              <a:rPr lang="en-US" baseline="0" dirty="0" smtClean="0"/>
              <a:t>such as with a KIWI-OSD or </a:t>
            </a:r>
            <a:r>
              <a:rPr lang="en-US" baseline="0" dirty="0" smtClean="0"/>
              <a:t>IOTA-VTI, will continue to accurately stamp the time </a:t>
            </a:r>
            <a:r>
              <a:rPr lang="en-US" i="1" baseline="0" dirty="0" smtClean="0"/>
              <a:t>as it arrives at the time inserter</a:t>
            </a:r>
            <a:r>
              <a:rPr lang="en-US" i="0" baseline="0" dirty="0" smtClean="0"/>
              <a:t>. Use Gerhard’s table for time delay corrections.</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14</a:t>
            </a:fld>
            <a:endParaRPr lang="en-US"/>
          </a:p>
        </p:txBody>
      </p:sp>
    </p:spTree>
    <p:extLst>
      <p:ext uri="{BB962C8B-B14F-4D97-AF65-F5344CB8AC3E}">
        <p14:creationId xmlns:p14="http://schemas.microsoft.com/office/powerpoint/2010/main" val="278750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video collected using my own gear, I’ve started (but far from completed!) a study of the PC165DNR’s Digital Noise Reduction system response to objects moving at </a:t>
            </a:r>
            <a:r>
              <a:rPr lang="en-US" dirty="0" err="1" smtClean="0"/>
              <a:t>siderial</a:t>
            </a:r>
            <a:r>
              <a:rPr lang="en-US" dirty="0" smtClean="0"/>
              <a:t> rates (satellites will be much faster,</a:t>
            </a:r>
            <a:r>
              <a:rPr lang="en-US" baseline="0" dirty="0" smtClean="0"/>
              <a:t> of course, depending on magnification)</a:t>
            </a:r>
            <a:r>
              <a:rPr lang="en-US" dirty="0" smtClean="0"/>
              <a:t>. These images were</a:t>
            </a:r>
            <a:r>
              <a:rPr lang="en-US" baseline="0" dirty="0" smtClean="0"/>
              <a:t> from stills clipped in Photoshop.</a:t>
            </a:r>
            <a:r>
              <a:rPr lang="en-US" dirty="0" smtClean="0"/>
              <a:t> I limited the study to 32X</a:t>
            </a:r>
            <a:r>
              <a:rPr lang="en-US" baseline="0" dirty="0" smtClean="0"/>
              <a:t> and less. These images may be suffering from imperfect focus- something to check by repeating the measurements. Worth noting: Slight evidence of diagonal blob shape previously noted in the PC164EX2. Integration </a:t>
            </a:r>
            <a:r>
              <a:rPr lang="en-US" baseline="0" dirty="0" err="1" smtClean="0"/>
              <a:t>smoothes</a:t>
            </a:r>
            <a:r>
              <a:rPr lang="en-US" baseline="0" dirty="0" smtClean="0"/>
              <a:t> noise (1</a:t>
            </a:r>
            <a:r>
              <a:rPr lang="en-US" baseline="30000" dirty="0" smtClean="0"/>
              <a:t>st</a:t>
            </a:r>
            <a:r>
              <a:rPr lang="en-US" baseline="0" dirty="0" smtClean="0"/>
              <a:t> arrow); DNR </a:t>
            </a:r>
            <a:r>
              <a:rPr lang="en-US" baseline="0" dirty="0" err="1" smtClean="0"/>
              <a:t>smoothes</a:t>
            </a:r>
            <a:r>
              <a:rPr lang="en-US" baseline="0" dirty="0" smtClean="0"/>
              <a:t> noise (2</a:t>
            </a:r>
            <a:r>
              <a:rPr lang="en-US" baseline="30000" dirty="0" smtClean="0"/>
              <a:t>nd</a:t>
            </a:r>
            <a:r>
              <a:rPr lang="en-US" baseline="0" dirty="0" smtClean="0"/>
              <a:t> &amp; 3</a:t>
            </a:r>
            <a:r>
              <a:rPr lang="en-US" baseline="30000" dirty="0" smtClean="0"/>
              <a:t>rd</a:t>
            </a:r>
            <a:r>
              <a:rPr lang="en-US" baseline="0" dirty="0" smtClean="0"/>
              <a:t> arrow). High AGC is distinctly noisier. Motion obviously tends to smear stars horizontally, </a:t>
            </a:r>
            <a:r>
              <a:rPr lang="en-US" baseline="0" dirty="0" err="1" smtClean="0"/>
              <a:t>noticable</a:t>
            </a:r>
            <a:r>
              <a:rPr lang="en-US" baseline="0" dirty="0" smtClean="0"/>
              <a:t> at and above 16x (4 pixels). Note odd horizontal bar in several images. </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15</a:t>
            </a:fld>
            <a:endParaRPr lang="en-US"/>
          </a:p>
        </p:txBody>
      </p:sp>
    </p:spTree>
    <p:extLst>
      <p:ext uri="{BB962C8B-B14F-4D97-AF65-F5344CB8AC3E}">
        <p14:creationId xmlns:p14="http://schemas.microsoft.com/office/powerpoint/2010/main" val="125956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Frustrated with the horizontal OSD button arrangement, I installed an external and more physically intuitive “hand paddle” with a 4-direction rocker switch with center-press “enter”. While</a:t>
            </a:r>
            <a:r>
              <a:rPr lang="en-US" baseline="0" dirty="0" smtClean="0"/>
              <a:t> investigating the button circuitry, I was happy to find that the buttons are simply pulling a signal line to ground. This (a) made wiring much simpler, but (b) opens up the possibility for a very simple computer-to-camera interface. I soon discovered that Kevin </a:t>
            </a:r>
            <a:r>
              <a:rPr lang="en-US" baseline="0" dirty="0" err="1" smtClean="0"/>
              <a:t>Palivec</a:t>
            </a:r>
            <a:r>
              <a:rPr lang="en-US" baseline="0" dirty="0" smtClean="0"/>
              <a:t> had independently made the same discovery, and had already developed an Arduino-based remote control system that presents the operator with a web interface. This opens the possibility of controlling all the PC165DNR’s settings remotely, such as in a remotely-controlled occultation scope.</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16</a:t>
            </a:fld>
            <a:endParaRPr lang="en-US"/>
          </a:p>
        </p:txBody>
      </p:sp>
    </p:spTree>
    <p:extLst>
      <p:ext uri="{BB962C8B-B14F-4D97-AF65-F5344CB8AC3E}">
        <p14:creationId xmlns:p14="http://schemas.microsoft.com/office/powerpoint/2010/main" val="343305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more expensive cameras that provide integration, have greater sensitivity and better signal-to-noise ratios, the PC165DNR enables observers to reach fainter targets than possible with non-integrating cameras. Using Gerhard </a:t>
            </a:r>
            <a:r>
              <a:rPr lang="en-US" dirty="0" err="1" smtClean="0"/>
              <a:t>Dangl’s</a:t>
            </a:r>
            <a:r>
              <a:rPr lang="en-US" dirty="0" smtClean="0"/>
              <a:t> images, it</a:t>
            </a:r>
            <a:r>
              <a:rPr lang="en-US" baseline="0" dirty="0" smtClean="0"/>
              <a:t> appears that the PC164EX2 is slightly more sensitive under close-to-identical camera settings. However, the DNR can reach fainter objects for integrations above 2X (2 fields integrated into one frame). The AGC High setting tends to be very noisy, with many hot pixels evident at longer exposures (only one camera evaluated). More investigation is needed, but for stationary objects, turning DNR on </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17</a:t>
            </a:fld>
            <a:endParaRPr lang="en-US"/>
          </a:p>
        </p:txBody>
      </p:sp>
    </p:spTree>
    <p:extLst>
      <p:ext uri="{BB962C8B-B14F-4D97-AF65-F5344CB8AC3E}">
        <p14:creationId xmlns:p14="http://schemas.microsoft.com/office/powerpoint/2010/main" val="44487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18</a:t>
            </a:fld>
            <a:endParaRPr lang="en-US"/>
          </a:p>
        </p:txBody>
      </p:sp>
    </p:spTree>
    <p:extLst>
      <p:ext uri="{BB962C8B-B14F-4D97-AF65-F5344CB8AC3E}">
        <p14:creationId xmlns:p14="http://schemas.microsoft.com/office/powerpoint/2010/main" val="413612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19</a:t>
            </a:fld>
            <a:endParaRPr lang="en-US"/>
          </a:p>
        </p:txBody>
      </p:sp>
    </p:spTree>
    <p:extLst>
      <p:ext uri="{BB962C8B-B14F-4D97-AF65-F5344CB8AC3E}">
        <p14:creationId xmlns:p14="http://schemas.microsoft.com/office/powerpoint/2010/main" val="193973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2</a:t>
            </a:fld>
            <a:endParaRPr lang="en-US"/>
          </a:p>
        </p:txBody>
      </p:sp>
    </p:spTree>
    <p:extLst>
      <p:ext uri="{BB962C8B-B14F-4D97-AF65-F5344CB8AC3E}">
        <p14:creationId xmlns:p14="http://schemas.microsoft.com/office/powerpoint/2010/main" val="1745407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20</a:t>
            </a:fld>
            <a:endParaRPr lang="en-US"/>
          </a:p>
        </p:txBody>
      </p:sp>
    </p:spTree>
    <p:extLst>
      <p:ext uri="{BB962C8B-B14F-4D97-AF65-F5344CB8AC3E}">
        <p14:creationId xmlns:p14="http://schemas.microsoft.com/office/powerpoint/2010/main" val="381479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3</a:t>
            </a:fld>
            <a:endParaRPr lang="en-US"/>
          </a:p>
        </p:txBody>
      </p:sp>
    </p:spTree>
    <p:extLst>
      <p:ext uri="{BB962C8B-B14F-4D97-AF65-F5344CB8AC3E}">
        <p14:creationId xmlns:p14="http://schemas.microsoft.com/office/powerpoint/2010/main" val="423617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4</a:t>
            </a:fld>
            <a:endParaRPr lang="en-US"/>
          </a:p>
        </p:txBody>
      </p:sp>
    </p:spTree>
    <p:extLst>
      <p:ext uri="{BB962C8B-B14F-4D97-AF65-F5344CB8AC3E}">
        <p14:creationId xmlns:p14="http://schemas.microsoft.com/office/powerpoint/2010/main" val="193738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M67 in Cancer is a well-studied star cluster for which detailed photometry and spectroscopic data</a:t>
            </a:r>
            <a:r>
              <a:rPr lang="en-US" baseline="0" dirty="0" smtClean="0"/>
              <a:t> are available. The NW quadrant has been developed as a set of stars ranging from magnitude 10.6 to 21. Gerhard </a:t>
            </a:r>
            <a:r>
              <a:rPr lang="en-US" baseline="0" dirty="0" err="1" smtClean="0"/>
              <a:t>Dangl</a:t>
            </a:r>
            <a:r>
              <a:rPr lang="en-US" baseline="0" dirty="0" smtClean="0"/>
              <a:t> collected video of this region in March 2013 for several different camera models, including the PC165DNR.</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5</a:t>
            </a:fld>
            <a:endParaRPr lang="en-US"/>
          </a:p>
        </p:txBody>
      </p:sp>
    </p:spTree>
    <p:extLst>
      <p:ext uri="{BB962C8B-B14F-4D97-AF65-F5344CB8AC3E}">
        <p14:creationId xmlns:p14="http://schemas.microsoft.com/office/powerpoint/2010/main" val="234599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assembled Gerhard’s still images, taken from video,</a:t>
            </a:r>
            <a:r>
              <a:rPr lang="en-US" baseline="0" dirty="0" smtClean="0"/>
              <a:t> organized by exposure time and automatic gain control (AGC) setting. This is the first of three pages, working through increasing exposure time. As you may be able to make out, there is a bright star in the upper left corner, and successively more stars are visible with increasing exposure time and AGC setting. Less obvious is that the background noise is higher with higher AGC setting.</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6</a:t>
            </a:fld>
            <a:endParaRPr lang="en-US"/>
          </a:p>
        </p:txBody>
      </p:sp>
    </p:spTree>
    <p:extLst>
      <p:ext uri="{BB962C8B-B14F-4D97-AF65-F5344CB8AC3E}">
        <p14:creationId xmlns:p14="http://schemas.microsoft.com/office/powerpoint/2010/main" val="429085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7</a:t>
            </a:fld>
            <a:endParaRPr lang="en-US"/>
          </a:p>
        </p:txBody>
      </p:sp>
    </p:spTree>
    <p:extLst>
      <p:ext uri="{BB962C8B-B14F-4D97-AF65-F5344CB8AC3E}">
        <p14:creationId xmlns:p14="http://schemas.microsoft.com/office/powerpoint/2010/main" val="428164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8633E-FC2F-45BF-BA95-4777FBEF89FB}" type="slidenum">
              <a:rPr lang="en-US" smtClean="0"/>
              <a:t>8</a:t>
            </a:fld>
            <a:endParaRPr lang="en-US"/>
          </a:p>
        </p:txBody>
      </p:sp>
    </p:spTree>
    <p:extLst>
      <p:ext uri="{BB962C8B-B14F-4D97-AF65-F5344CB8AC3E}">
        <p14:creationId xmlns:p14="http://schemas.microsoft.com/office/powerpoint/2010/main" val="246223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plots, presenting the same data but with two different horizontal </a:t>
            </a:r>
            <a:r>
              <a:rPr lang="en-US" dirty="0" err="1" smtClean="0"/>
              <a:t>axes.Maximum</a:t>
            </a:r>
            <a:r>
              <a:rPr lang="en-US" dirty="0" smtClean="0"/>
              <a:t> </a:t>
            </a:r>
            <a:r>
              <a:rPr lang="en-US" dirty="0" smtClean="0"/>
              <a:t>difference</a:t>
            </a:r>
            <a:r>
              <a:rPr lang="en-US" baseline="0" dirty="0" smtClean="0"/>
              <a:t> between AGC ranges is about 1 magnitude. The uncertainties shown attached to the red trace correspond to the differences in the test stars in the table. Note the PC164EX2 is plotted for comparison. In this set of images, it appears to have about 0.5 mag greater sensitivity than the PC165DNR at 30 fps. The PC165DNR overtakes the PC164EX2 for integrations of 4X or </a:t>
            </a:r>
            <a:r>
              <a:rPr lang="en-US" baseline="0" dirty="0" smtClean="0"/>
              <a:t>greater for AGC &gt; low. </a:t>
            </a:r>
            <a:endParaRPr lang="en-US" dirty="0"/>
          </a:p>
        </p:txBody>
      </p:sp>
      <p:sp>
        <p:nvSpPr>
          <p:cNvPr id="4" name="Slide Number Placeholder 3"/>
          <p:cNvSpPr>
            <a:spLocks noGrp="1"/>
          </p:cNvSpPr>
          <p:nvPr>
            <p:ph type="sldNum" sz="quarter" idx="10"/>
          </p:nvPr>
        </p:nvSpPr>
        <p:spPr/>
        <p:txBody>
          <a:bodyPr/>
          <a:lstStyle/>
          <a:p>
            <a:fld id="{B648633E-FC2F-45BF-BA95-4777FBEF89FB}" type="slidenum">
              <a:rPr lang="en-US" smtClean="0"/>
              <a:t>9</a:t>
            </a:fld>
            <a:endParaRPr lang="en-US"/>
          </a:p>
        </p:txBody>
      </p:sp>
    </p:spTree>
    <p:extLst>
      <p:ext uri="{BB962C8B-B14F-4D97-AF65-F5344CB8AC3E}">
        <p14:creationId xmlns:p14="http://schemas.microsoft.com/office/powerpoint/2010/main" val="369772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2A918-956B-B946-BBFF-98216CB94D79}" type="datetime1">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12960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7D681-D548-934B-AD3C-847A464EA622}" type="datetime1">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201684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CE750-5A9F-5C42-A3CF-31C50F3E7988}" type="datetime1">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353278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384F2-EA2C-4D4E-9425-BE341B329064}" type="datetime1">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339825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E2279-1630-D549-BC7C-89B9593D8CA4}" type="datetime1">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277288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1424CB-967E-5A46-8B71-4F107944B193}" type="datetime1">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71745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1FC69-958A-7A44-AC69-0E3206A62A6A}" type="datetime1">
              <a:rPr lang="en-US" smtClean="0"/>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267708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4C19D-CBBB-F34B-BC47-D0DBEE862477}" type="datetime1">
              <a:rPr lang="en-US" smtClean="0"/>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270388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DAD23-4F87-7F4E-A9AE-837DABEBB68B}" type="datetime1">
              <a:rPr lang="en-US" smtClean="0"/>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383666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1CEDD-459C-594E-96F3-FBB31F31D05C}" type="datetime1">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411449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31BA9-B30D-5146-AED6-C73550696DF1}" type="datetime1">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26D71-5DAE-F545-9655-540C41761610}" type="slidenum">
              <a:rPr lang="en-US" smtClean="0"/>
              <a:t>‹#›</a:t>
            </a:fld>
            <a:endParaRPr lang="en-US"/>
          </a:p>
        </p:txBody>
      </p:sp>
    </p:spTree>
    <p:extLst>
      <p:ext uri="{BB962C8B-B14F-4D97-AF65-F5344CB8AC3E}">
        <p14:creationId xmlns:p14="http://schemas.microsoft.com/office/powerpoint/2010/main" val="78901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798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033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18172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E6D45-8C6A-3F4B-AB4E-3B7CB5B725EE}" type="datetime1">
              <a:rPr lang="en-US" smtClean="0"/>
              <a:t>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512593"/>
            <a:ext cx="652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 </a:t>
            </a:r>
            <a:fld id="{3FA26D71-5DAE-F545-9655-540C41761610}" type="slidenum">
              <a:rPr lang="en-US" smtClean="0"/>
              <a:t>‹#›</a:t>
            </a:fld>
            <a:endParaRPr lang="en-US" dirty="0"/>
          </a:p>
        </p:txBody>
      </p:sp>
    </p:spTree>
    <p:extLst>
      <p:ext uri="{BB962C8B-B14F-4D97-AF65-F5344CB8AC3E}">
        <p14:creationId xmlns:p14="http://schemas.microsoft.com/office/powerpoint/2010/main" val="208667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emf"/><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18" Type="http://schemas.openxmlformats.org/officeDocument/2006/relationships/image" Target="../media/image34.png"/><Relationship Id="rId3" Type="http://schemas.openxmlformats.org/officeDocument/2006/relationships/image" Target="../media/image19.jpg"/><Relationship Id="rId21" Type="http://schemas.openxmlformats.org/officeDocument/2006/relationships/image" Target="../media/image37.png"/><Relationship Id="rId7" Type="http://schemas.openxmlformats.org/officeDocument/2006/relationships/image" Target="../media/image23.jpg"/><Relationship Id="rId12" Type="http://schemas.openxmlformats.org/officeDocument/2006/relationships/image" Target="../media/image28.jpg"/><Relationship Id="rId17"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image" Target="../media/image32.jp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g"/><Relationship Id="rId23" Type="http://schemas.openxmlformats.org/officeDocument/2006/relationships/image" Target="../media/image39.png"/><Relationship Id="rId10" Type="http://schemas.openxmlformats.org/officeDocument/2006/relationships/image" Target="../media/image26.jpg"/><Relationship Id="rId19" Type="http://schemas.openxmlformats.org/officeDocument/2006/relationships/image" Target="../media/image35.pn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 Id="rId22"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instructables.com/id/Adding-remote-OSD-button-control-to-the-SuperCircu/?ALLSTEPS" TargetMode="External"/><Relationship Id="rId3" Type="http://schemas.openxmlformats.org/officeDocument/2006/relationships/hyperlink" Target="http://www.dangl.at/ausruest/vid_tim/vid_tim1.htm#pc165dnr" TargetMode="External"/><Relationship Id="rId7" Type="http://schemas.openxmlformats.org/officeDocument/2006/relationships/hyperlink" Target="http://www.astrosurf.com/buil/watec120n/test.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groups.yahoo.com/neo/groups/IOTAoccultations/files/Ted%20Swift's%20files/" TargetMode="External"/><Relationship Id="rId5" Type="http://schemas.openxmlformats.org/officeDocument/2006/relationships/hyperlink" Target="https://xa.yimg.com/df/IOTAoccultations/A+PC165+Directional+Control+Paddle_doc.doc" TargetMode="External"/><Relationship Id="rId4" Type="http://schemas.openxmlformats.org/officeDocument/2006/relationships/hyperlink" Target="http://www.dangl.at/menu_hh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aglevision1.com/security_camera_FAQ.htm" TargetMode="External"/><Relationship Id="rId7" Type="http://schemas.openxmlformats.org/officeDocument/2006/relationships/hyperlink" Target="http://www.digiop.com/files/documents/Digiop_Black_HighPerformance_Bullet_Camera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upercircuits.com/media/docs/blk-cpt235vh2-manual-do.pdf" TargetMode="External"/><Relationship Id="rId5" Type="http://schemas.openxmlformats.org/officeDocument/2006/relationships/hyperlink" Target="http://www.securitycamera2000.com/download/PZ0420-User-Manual.pdf" TargetMode="External"/><Relationship Id="rId4" Type="http://schemas.openxmlformats.org/officeDocument/2006/relationships/hyperlink" Target="http://www.securitycamera2000.com/products/600TVL-SONY-SUPER-HAD-CCD-D-WDR-Color-Board-Camera-with-OSD-Menu-DNR.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1818"/>
            <a:ext cx="7772400" cy="1470025"/>
          </a:xfrm>
        </p:spPr>
        <p:txBody>
          <a:bodyPr>
            <a:noAutofit/>
          </a:bodyPr>
          <a:lstStyle/>
          <a:p>
            <a:r>
              <a:rPr lang="en-US" b="1" dirty="0" smtClean="0"/>
              <a:t>PC165DNR Video Camera</a:t>
            </a:r>
            <a:br>
              <a:rPr lang="en-US" b="1" dirty="0" smtClean="0"/>
            </a:br>
            <a:r>
              <a:rPr lang="en-US" b="1" dirty="0" smtClean="0"/>
              <a:t>Characteristics and Performance:</a:t>
            </a:r>
            <a:br>
              <a:rPr lang="en-US" b="1" dirty="0" smtClean="0"/>
            </a:br>
            <a:r>
              <a:rPr lang="en-US" b="1" dirty="0" smtClean="0"/>
              <a:t>Beyond the (Missing) Manual</a:t>
            </a:r>
            <a:endParaRPr lang="en-US" b="1" dirty="0"/>
          </a:p>
        </p:txBody>
      </p:sp>
      <p:sp>
        <p:nvSpPr>
          <p:cNvPr id="3" name="Subtitle 2"/>
          <p:cNvSpPr>
            <a:spLocks noGrp="1"/>
          </p:cNvSpPr>
          <p:nvPr>
            <p:ph type="subTitle" idx="1"/>
          </p:nvPr>
        </p:nvSpPr>
        <p:spPr/>
        <p:txBody>
          <a:bodyPr>
            <a:noAutofit/>
          </a:bodyPr>
          <a:lstStyle/>
          <a:p>
            <a:r>
              <a:rPr lang="en-US" sz="2400" dirty="0" smtClean="0">
                <a:solidFill>
                  <a:schemeClr val="tx1"/>
                </a:solidFill>
              </a:rPr>
              <a:t>Ted Swift, IOTA</a:t>
            </a:r>
          </a:p>
          <a:p>
            <a:r>
              <a:rPr lang="en-US" sz="2400" dirty="0" smtClean="0">
                <a:solidFill>
                  <a:schemeClr val="tx1"/>
                </a:solidFill>
              </a:rPr>
              <a:t>Davis, California, USA</a:t>
            </a:r>
          </a:p>
          <a:p>
            <a:endParaRPr lang="en-US" sz="2400" dirty="0">
              <a:solidFill>
                <a:schemeClr val="tx1"/>
              </a:solidFill>
            </a:endParaRPr>
          </a:p>
          <a:p>
            <a:r>
              <a:rPr lang="en-US" sz="2400" dirty="0" smtClean="0">
                <a:solidFill>
                  <a:schemeClr val="tx1"/>
                </a:solidFill>
              </a:rPr>
              <a:t>IOTA 32</a:t>
            </a:r>
            <a:r>
              <a:rPr lang="en-US" sz="2400" baseline="30000" dirty="0" smtClean="0">
                <a:solidFill>
                  <a:schemeClr val="tx1"/>
                </a:solidFill>
              </a:rPr>
              <a:t>nd</a:t>
            </a:r>
            <a:r>
              <a:rPr lang="en-US" sz="2400" dirty="0" smtClean="0">
                <a:solidFill>
                  <a:schemeClr val="tx1"/>
                </a:solidFill>
              </a:rPr>
              <a:t> Annual Meeting, 12 July 2014</a:t>
            </a:r>
          </a:p>
          <a:p>
            <a:r>
              <a:rPr lang="en-US" sz="2400" dirty="0">
                <a:solidFill>
                  <a:schemeClr val="tx1"/>
                </a:solidFill>
              </a:rPr>
              <a:t>University of </a:t>
            </a:r>
            <a:r>
              <a:rPr lang="en-US" sz="2400" dirty="0" smtClean="0">
                <a:solidFill>
                  <a:schemeClr val="tx1"/>
                </a:solidFill>
              </a:rPr>
              <a:t>Maryland,  College </a:t>
            </a:r>
            <a:r>
              <a:rPr lang="en-US" sz="2400" dirty="0">
                <a:solidFill>
                  <a:schemeClr val="tx1"/>
                </a:solidFill>
              </a:rPr>
              <a:t>Park, MD</a:t>
            </a:r>
          </a:p>
        </p:txBody>
      </p:sp>
    </p:spTree>
    <p:extLst>
      <p:ext uri="{BB962C8B-B14F-4D97-AF65-F5344CB8AC3E}">
        <p14:creationId xmlns:p14="http://schemas.microsoft.com/office/powerpoint/2010/main" val="287673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Dangl</a:t>
            </a:r>
            <a:r>
              <a:rPr lang="en-US" dirty="0"/>
              <a:t> M67 Image Analysis</a:t>
            </a:r>
          </a:p>
        </p:txBody>
      </p:sp>
      <p:sp>
        <p:nvSpPr>
          <p:cNvPr id="3" name="Content Placeholder 2"/>
          <p:cNvSpPr>
            <a:spLocks noGrp="1"/>
          </p:cNvSpPr>
          <p:nvPr>
            <p:ph idx="1"/>
          </p:nvPr>
        </p:nvSpPr>
        <p:spPr>
          <a:xfrm>
            <a:off x="457200" y="1230330"/>
            <a:ext cx="8229600" cy="2112945"/>
          </a:xfrm>
        </p:spPr>
        <p:txBody>
          <a:bodyPr/>
          <a:lstStyle/>
          <a:p>
            <a:endParaRPr lang="en-US" dirty="0"/>
          </a:p>
        </p:txBody>
      </p:sp>
      <p:sp>
        <p:nvSpPr>
          <p:cNvPr id="4" name="Slide Number Placeholder 3"/>
          <p:cNvSpPr>
            <a:spLocks noGrp="1"/>
          </p:cNvSpPr>
          <p:nvPr>
            <p:ph type="sldNum" sz="quarter" idx="12"/>
          </p:nvPr>
        </p:nvSpPr>
        <p:spPr/>
        <p:txBody>
          <a:bodyPr/>
          <a:lstStyle/>
          <a:p>
            <a:fld id="{3FA26D71-5DAE-F545-9655-540C41761610}" type="slidenum">
              <a:rPr lang="en-US" smtClean="0"/>
              <a:t>10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798638"/>
            <a:ext cx="5541963"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43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58"/>
            <a:ext cx="8229600" cy="797984"/>
          </a:xfrm>
        </p:spPr>
        <p:txBody>
          <a:bodyPr>
            <a:normAutofit fontScale="90000"/>
          </a:bodyPr>
          <a:lstStyle/>
          <a:p>
            <a:r>
              <a:rPr lang="en-US" dirty="0" smtClean="0"/>
              <a:t>Noise Histogram, AGC High setting</a:t>
            </a:r>
            <a:br>
              <a:rPr lang="en-US" dirty="0" smtClean="0"/>
            </a:br>
            <a:r>
              <a:rPr lang="en-US" dirty="0" smtClean="0"/>
              <a:t>Poisson </a:t>
            </a:r>
            <a:r>
              <a:rPr lang="en-US" dirty="0" err="1" smtClean="0"/>
              <a:t>vs</a:t>
            </a:r>
            <a:r>
              <a:rPr lang="en-US" dirty="0" smtClean="0"/>
              <a:t> Gaussian Distribution</a:t>
            </a:r>
            <a:endParaRPr lang="en-US" dirty="0"/>
          </a:p>
        </p:txBody>
      </p:sp>
      <p:pic>
        <p:nvPicPr>
          <p:cNvPr id="4" name="Content Placeholder 3" descr="Noise Histograms M67 BMP.bmp"/>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335250" y="1606787"/>
            <a:ext cx="1501375" cy="5027684"/>
          </a:xfrm>
        </p:spPr>
      </p:pic>
      <p:graphicFrame>
        <p:nvGraphicFramePr>
          <p:cNvPr id="5" name="Table 4"/>
          <p:cNvGraphicFramePr>
            <a:graphicFrameLocks noGrp="1"/>
          </p:cNvGraphicFramePr>
          <p:nvPr>
            <p:extLst>
              <p:ext uri="{D42A27DB-BD31-4B8C-83A1-F6EECF244321}">
                <p14:modId xmlns:p14="http://schemas.microsoft.com/office/powerpoint/2010/main" val="3704176187"/>
              </p:ext>
            </p:extLst>
          </p:nvPr>
        </p:nvGraphicFramePr>
        <p:xfrm>
          <a:off x="1994587" y="1263046"/>
          <a:ext cx="3987113" cy="5371425"/>
        </p:xfrm>
        <a:graphic>
          <a:graphicData uri="http://schemas.openxmlformats.org/drawingml/2006/table">
            <a:tbl>
              <a:tblPr firstRow="1" bandRow="1">
                <a:tableStyleId>{5C22544A-7EE6-4342-B048-85BDC9FD1C3A}</a:tableStyleId>
              </a:tblPr>
              <a:tblGrid>
                <a:gridCol w="1133810"/>
                <a:gridCol w="755286"/>
                <a:gridCol w="951101"/>
                <a:gridCol w="1146916"/>
              </a:tblGrid>
              <a:tr h="330154">
                <a:tc>
                  <a:txBody>
                    <a:bodyPr/>
                    <a:lstStyle/>
                    <a:p>
                      <a:pPr algn="ctr"/>
                      <a:r>
                        <a:rPr lang="en-US" dirty="0" smtClean="0"/>
                        <a:t>Exposure</a:t>
                      </a:r>
                      <a:endParaRPr lang="en-US" dirty="0"/>
                    </a:p>
                  </a:txBody>
                  <a:tcPr/>
                </a:tc>
                <a:tc>
                  <a:txBody>
                    <a:bodyPr/>
                    <a:lstStyle/>
                    <a:p>
                      <a:pPr algn="ctr"/>
                      <a:r>
                        <a:rPr lang="en-US" dirty="0" smtClean="0"/>
                        <a:t>Mean</a:t>
                      </a:r>
                      <a:endParaRPr lang="en-US" dirty="0"/>
                    </a:p>
                  </a:txBody>
                  <a:tcPr/>
                </a:tc>
                <a:tc>
                  <a:txBody>
                    <a:bodyPr/>
                    <a:lstStyle/>
                    <a:p>
                      <a:pPr algn="ctr"/>
                      <a:r>
                        <a:rPr lang="en-US" dirty="0" smtClean="0"/>
                        <a:t>Median</a:t>
                      </a:r>
                      <a:endParaRPr lang="en-US" dirty="0"/>
                    </a:p>
                  </a:txBody>
                  <a:tcPr/>
                </a:tc>
                <a:tc>
                  <a:txBody>
                    <a:bodyPr/>
                    <a:lstStyle/>
                    <a:p>
                      <a:pPr algn="ctr"/>
                      <a:r>
                        <a:rPr lang="en-US" dirty="0" err="1" smtClean="0"/>
                        <a:t>Std</a:t>
                      </a:r>
                      <a:r>
                        <a:rPr lang="en-US" baseline="0" dirty="0" smtClean="0"/>
                        <a:t> </a:t>
                      </a:r>
                      <a:r>
                        <a:rPr lang="en-US" baseline="0" dirty="0" err="1" smtClean="0"/>
                        <a:t>Dev</a:t>
                      </a:r>
                      <a:endParaRPr lang="en-US" dirty="0"/>
                    </a:p>
                  </a:txBody>
                  <a:tcPr/>
                </a:tc>
              </a:tr>
              <a:tr h="556185">
                <a:tc>
                  <a:txBody>
                    <a:bodyPr/>
                    <a:lstStyle/>
                    <a:p>
                      <a:pPr algn="ctr"/>
                      <a:r>
                        <a:rPr lang="en-US" dirty="0" smtClean="0"/>
                        <a:t>30 fps</a:t>
                      </a:r>
                    </a:p>
                  </a:txBody>
                  <a:tcPr/>
                </a:tc>
                <a:tc>
                  <a:txBody>
                    <a:bodyPr/>
                    <a:lstStyle/>
                    <a:p>
                      <a:pPr algn="r"/>
                      <a:r>
                        <a:rPr lang="en-US" dirty="0" smtClean="0"/>
                        <a:t>5.33</a:t>
                      </a:r>
                      <a:endParaRPr lang="en-US" dirty="0"/>
                    </a:p>
                  </a:txBody>
                  <a:tcPr/>
                </a:tc>
                <a:tc>
                  <a:txBody>
                    <a:bodyPr/>
                    <a:lstStyle/>
                    <a:p>
                      <a:pPr algn="ctr"/>
                      <a:r>
                        <a:rPr lang="en-US" dirty="0" smtClean="0"/>
                        <a:t>0</a:t>
                      </a:r>
                      <a:endParaRPr lang="en-US" dirty="0"/>
                    </a:p>
                  </a:txBody>
                  <a:tcPr/>
                </a:tc>
                <a:tc>
                  <a:txBody>
                    <a:bodyPr/>
                    <a:lstStyle/>
                    <a:p>
                      <a:pPr algn="ctr"/>
                      <a:r>
                        <a:rPr lang="en-US" dirty="0" smtClean="0"/>
                        <a:t>13.13</a:t>
                      </a:r>
                      <a:endParaRPr lang="en-US" dirty="0"/>
                    </a:p>
                  </a:txBody>
                  <a:tcPr/>
                </a:tc>
              </a:tr>
              <a:tr h="556185">
                <a:tc>
                  <a:txBody>
                    <a:bodyPr/>
                    <a:lstStyle/>
                    <a:p>
                      <a:pPr algn="ctr"/>
                      <a:r>
                        <a:rPr lang="en-US" dirty="0" smtClean="0"/>
                        <a:t>2X</a:t>
                      </a:r>
                      <a:endParaRPr lang="en-US" dirty="0"/>
                    </a:p>
                  </a:txBody>
                  <a:tcPr/>
                </a:tc>
                <a:tc>
                  <a:txBody>
                    <a:bodyPr/>
                    <a:lstStyle/>
                    <a:p>
                      <a:pPr algn="r"/>
                      <a:r>
                        <a:rPr lang="en-US" dirty="0" smtClean="0"/>
                        <a:t>4.07</a:t>
                      </a:r>
                      <a:endParaRPr lang="en-US" dirty="0"/>
                    </a:p>
                  </a:txBody>
                  <a:tcPr/>
                </a:tc>
                <a:tc>
                  <a:txBody>
                    <a:bodyPr/>
                    <a:lstStyle/>
                    <a:p>
                      <a:pPr algn="ctr"/>
                      <a:r>
                        <a:rPr lang="en-US" dirty="0" smtClean="0"/>
                        <a:t>0</a:t>
                      </a:r>
                      <a:endParaRPr lang="en-US" dirty="0"/>
                    </a:p>
                  </a:txBody>
                  <a:tcPr/>
                </a:tc>
                <a:tc>
                  <a:txBody>
                    <a:bodyPr/>
                    <a:lstStyle/>
                    <a:p>
                      <a:pPr algn="ctr"/>
                      <a:r>
                        <a:rPr lang="en-US" dirty="0" smtClean="0"/>
                        <a:t>10.97</a:t>
                      </a:r>
                      <a:endParaRPr lang="en-US" dirty="0"/>
                    </a:p>
                  </a:txBody>
                  <a:tcPr/>
                </a:tc>
              </a:tr>
              <a:tr h="556185">
                <a:tc>
                  <a:txBody>
                    <a:bodyPr/>
                    <a:lstStyle/>
                    <a:p>
                      <a:pPr algn="ctr"/>
                      <a:r>
                        <a:rPr lang="en-US" dirty="0" smtClean="0"/>
                        <a:t>4X</a:t>
                      </a:r>
                      <a:endParaRPr lang="en-US" dirty="0"/>
                    </a:p>
                  </a:txBody>
                  <a:tcPr/>
                </a:tc>
                <a:tc>
                  <a:txBody>
                    <a:bodyPr/>
                    <a:lstStyle/>
                    <a:p>
                      <a:pPr algn="r"/>
                      <a:r>
                        <a:rPr lang="en-US" dirty="0" smtClean="0"/>
                        <a:t>4.14</a:t>
                      </a:r>
                      <a:endParaRPr lang="en-US" dirty="0"/>
                    </a:p>
                  </a:txBody>
                  <a:tcPr/>
                </a:tc>
                <a:tc>
                  <a:txBody>
                    <a:bodyPr/>
                    <a:lstStyle/>
                    <a:p>
                      <a:pPr algn="ctr"/>
                      <a:r>
                        <a:rPr lang="en-US" dirty="0" smtClean="0"/>
                        <a:t>0</a:t>
                      </a:r>
                      <a:endParaRPr lang="en-US" dirty="0"/>
                    </a:p>
                  </a:txBody>
                  <a:tcPr/>
                </a:tc>
                <a:tc>
                  <a:txBody>
                    <a:bodyPr/>
                    <a:lstStyle/>
                    <a:p>
                      <a:pPr algn="ctr"/>
                      <a:r>
                        <a:rPr lang="en-US" dirty="0" smtClean="0"/>
                        <a:t>11.31</a:t>
                      </a:r>
                      <a:endParaRPr lang="en-US" dirty="0"/>
                    </a:p>
                  </a:txBody>
                  <a:tcPr/>
                </a:tc>
              </a:tr>
              <a:tr h="556185">
                <a:tc>
                  <a:txBody>
                    <a:bodyPr/>
                    <a:lstStyle/>
                    <a:p>
                      <a:pPr algn="ctr"/>
                      <a:r>
                        <a:rPr lang="en-US" dirty="0" smtClean="0"/>
                        <a:t>8X</a:t>
                      </a:r>
                      <a:endParaRPr lang="en-US" dirty="0"/>
                    </a:p>
                  </a:txBody>
                  <a:tcPr/>
                </a:tc>
                <a:tc>
                  <a:txBody>
                    <a:bodyPr/>
                    <a:lstStyle/>
                    <a:p>
                      <a:pPr algn="r"/>
                      <a:r>
                        <a:rPr lang="en-US" dirty="0" smtClean="0"/>
                        <a:t>5.41</a:t>
                      </a:r>
                      <a:endParaRPr lang="en-US" dirty="0"/>
                    </a:p>
                  </a:txBody>
                  <a:tcPr/>
                </a:tc>
                <a:tc>
                  <a:txBody>
                    <a:bodyPr/>
                    <a:lstStyle/>
                    <a:p>
                      <a:pPr algn="ctr"/>
                      <a:r>
                        <a:rPr lang="en-US" dirty="0" smtClean="0"/>
                        <a:t>0</a:t>
                      </a:r>
                      <a:endParaRPr lang="en-US" dirty="0"/>
                    </a:p>
                  </a:txBody>
                  <a:tcPr/>
                </a:tc>
                <a:tc>
                  <a:txBody>
                    <a:bodyPr/>
                    <a:lstStyle/>
                    <a:p>
                      <a:pPr algn="ctr"/>
                      <a:r>
                        <a:rPr lang="en-US" dirty="0" smtClean="0"/>
                        <a:t>13.35</a:t>
                      </a:r>
                      <a:endParaRPr lang="en-US" dirty="0"/>
                    </a:p>
                  </a:txBody>
                  <a:tcPr/>
                </a:tc>
              </a:tr>
              <a:tr h="556185">
                <a:tc>
                  <a:txBody>
                    <a:bodyPr/>
                    <a:lstStyle/>
                    <a:p>
                      <a:pPr algn="ctr"/>
                      <a:r>
                        <a:rPr lang="en-US" dirty="0" smtClean="0"/>
                        <a:t>16X</a:t>
                      </a:r>
                      <a:endParaRPr lang="en-US" dirty="0"/>
                    </a:p>
                  </a:txBody>
                  <a:tcPr/>
                </a:tc>
                <a:tc>
                  <a:txBody>
                    <a:bodyPr/>
                    <a:lstStyle/>
                    <a:p>
                      <a:pPr algn="r"/>
                      <a:r>
                        <a:rPr lang="en-US" dirty="0" smtClean="0"/>
                        <a:t>6.77</a:t>
                      </a:r>
                      <a:endParaRPr lang="en-US" dirty="0"/>
                    </a:p>
                  </a:txBody>
                  <a:tcPr/>
                </a:tc>
                <a:tc>
                  <a:txBody>
                    <a:bodyPr/>
                    <a:lstStyle/>
                    <a:p>
                      <a:pPr algn="ctr"/>
                      <a:r>
                        <a:rPr lang="en-US" dirty="0" smtClean="0"/>
                        <a:t>0</a:t>
                      </a:r>
                      <a:endParaRPr lang="en-US" dirty="0"/>
                    </a:p>
                  </a:txBody>
                  <a:tcPr/>
                </a:tc>
                <a:tc>
                  <a:txBody>
                    <a:bodyPr/>
                    <a:lstStyle/>
                    <a:p>
                      <a:pPr algn="ctr"/>
                      <a:r>
                        <a:rPr lang="en-US" dirty="0" smtClean="0"/>
                        <a:t>15.38</a:t>
                      </a:r>
                      <a:endParaRPr lang="en-US" dirty="0"/>
                    </a:p>
                  </a:txBody>
                  <a:tcPr/>
                </a:tc>
              </a:tr>
              <a:tr h="556185">
                <a:tc>
                  <a:txBody>
                    <a:bodyPr/>
                    <a:lstStyle/>
                    <a:p>
                      <a:pPr algn="ctr"/>
                      <a:r>
                        <a:rPr lang="en-US" dirty="0" smtClean="0"/>
                        <a:t>32X</a:t>
                      </a:r>
                      <a:endParaRPr lang="en-US" dirty="0"/>
                    </a:p>
                  </a:txBody>
                  <a:tcPr/>
                </a:tc>
                <a:tc>
                  <a:txBody>
                    <a:bodyPr/>
                    <a:lstStyle/>
                    <a:p>
                      <a:pPr algn="r"/>
                      <a:r>
                        <a:rPr lang="en-US" dirty="0" smtClean="0"/>
                        <a:t>10.33</a:t>
                      </a:r>
                      <a:endParaRPr lang="en-US" dirty="0"/>
                    </a:p>
                  </a:txBody>
                  <a:tcPr/>
                </a:tc>
                <a:tc>
                  <a:txBody>
                    <a:bodyPr/>
                    <a:lstStyle/>
                    <a:p>
                      <a:pPr algn="ctr"/>
                      <a:r>
                        <a:rPr lang="en-US" dirty="0" smtClean="0"/>
                        <a:t>0</a:t>
                      </a:r>
                      <a:endParaRPr lang="en-US" dirty="0"/>
                    </a:p>
                  </a:txBody>
                  <a:tcPr/>
                </a:tc>
                <a:tc>
                  <a:txBody>
                    <a:bodyPr/>
                    <a:lstStyle/>
                    <a:p>
                      <a:pPr algn="ctr"/>
                      <a:r>
                        <a:rPr lang="en-US" dirty="0" smtClean="0"/>
                        <a:t>18.99</a:t>
                      </a:r>
                      <a:endParaRPr lang="en-US" dirty="0"/>
                    </a:p>
                  </a:txBody>
                  <a:tcPr/>
                </a:tc>
              </a:tr>
              <a:tr h="556185">
                <a:tc>
                  <a:txBody>
                    <a:bodyPr/>
                    <a:lstStyle/>
                    <a:p>
                      <a:pPr algn="ctr"/>
                      <a:r>
                        <a:rPr lang="en-US" dirty="0" smtClean="0"/>
                        <a:t>64X</a:t>
                      </a:r>
                      <a:endParaRPr lang="en-US" dirty="0"/>
                    </a:p>
                  </a:txBody>
                  <a:tcPr/>
                </a:tc>
                <a:tc>
                  <a:txBody>
                    <a:bodyPr/>
                    <a:lstStyle/>
                    <a:p>
                      <a:pPr algn="r"/>
                      <a:r>
                        <a:rPr lang="en-US" dirty="0" smtClean="0"/>
                        <a:t>18.97</a:t>
                      </a:r>
                      <a:endParaRPr lang="en-US" dirty="0"/>
                    </a:p>
                  </a:txBody>
                  <a:tcPr/>
                </a:tc>
                <a:tc>
                  <a:txBody>
                    <a:bodyPr/>
                    <a:lstStyle/>
                    <a:p>
                      <a:pPr algn="ctr"/>
                      <a:r>
                        <a:rPr lang="en-US" dirty="0" smtClean="0"/>
                        <a:t>10</a:t>
                      </a:r>
                      <a:endParaRPr lang="en-US" dirty="0"/>
                    </a:p>
                  </a:txBody>
                  <a:tcPr/>
                </a:tc>
                <a:tc>
                  <a:txBody>
                    <a:bodyPr/>
                    <a:lstStyle/>
                    <a:p>
                      <a:pPr algn="ctr"/>
                      <a:r>
                        <a:rPr lang="en-US" dirty="0" smtClean="0"/>
                        <a:t>24.42</a:t>
                      </a:r>
                      <a:endParaRPr lang="en-US" dirty="0"/>
                    </a:p>
                  </a:txBody>
                  <a:tcPr/>
                </a:tc>
              </a:tr>
              <a:tr h="556185">
                <a:tc>
                  <a:txBody>
                    <a:bodyPr/>
                    <a:lstStyle/>
                    <a:p>
                      <a:pPr algn="ctr"/>
                      <a:r>
                        <a:rPr lang="en-US" dirty="0" smtClean="0"/>
                        <a:t>128X</a:t>
                      </a:r>
                      <a:endParaRPr lang="en-US" dirty="0"/>
                    </a:p>
                  </a:txBody>
                  <a:tcPr/>
                </a:tc>
                <a:tc>
                  <a:txBody>
                    <a:bodyPr/>
                    <a:lstStyle/>
                    <a:p>
                      <a:pPr algn="r"/>
                      <a:r>
                        <a:rPr lang="en-US" dirty="0" smtClean="0"/>
                        <a:t>37.23</a:t>
                      </a:r>
                      <a:endParaRPr lang="en-US" dirty="0"/>
                    </a:p>
                  </a:txBody>
                  <a:tcPr/>
                </a:tc>
                <a:tc>
                  <a:txBody>
                    <a:bodyPr/>
                    <a:lstStyle/>
                    <a:p>
                      <a:pPr algn="ctr"/>
                      <a:r>
                        <a:rPr lang="en-US" dirty="0" smtClean="0"/>
                        <a:t>33</a:t>
                      </a:r>
                      <a:endParaRPr lang="en-US" dirty="0"/>
                    </a:p>
                  </a:txBody>
                  <a:tcPr/>
                </a:tc>
                <a:tc>
                  <a:txBody>
                    <a:bodyPr/>
                    <a:lstStyle/>
                    <a:p>
                      <a:pPr algn="ctr"/>
                      <a:r>
                        <a:rPr lang="en-US" dirty="0" smtClean="0"/>
                        <a:t>31.03</a:t>
                      </a:r>
                      <a:endParaRPr lang="en-US" dirty="0"/>
                    </a:p>
                  </a:txBody>
                  <a:tcPr/>
                </a:tc>
              </a:tr>
              <a:tr h="556185">
                <a:tc>
                  <a:txBody>
                    <a:bodyPr/>
                    <a:lstStyle/>
                    <a:p>
                      <a:pPr algn="ctr"/>
                      <a:r>
                        <a:rPr lang="en-US" dirty="0" smtClean="0"/>
                        <a:t>256X</a:t>
                      </a:r>
                      <a:endParaRPr lang="en-US" dirty="0"/>
                    </a:p>
                  </a:txBody>
                  <a:tcPr/>
                </a:tc>
                <a:tc>
                  <a:txBody>
                    <a:bodyPr/>
                    <a:lstStyle/>
                    <a:p>
                      <a:pPr algn="r"/>
                      <a:r>
                        <a:rPr lang="en-US" dirty="0" smtClean="0"/>
                        <a:t>71.58</a:t>
                      </a:r>
                      <a:endParaRPr lang="en-US" dirty="0"/>
                    </a:p>
                  </a:txBody>
                  <a:tcPr/>
                </a:tc>
                <a:tc>
                  <a:txBody>
                    <a:bodyPr/>
                    <a:lstStyle/>
                    <a:p>
                      <a:pPr algn="ctr"/>
                      <a:r>
                        <a:rPr lang="en-US" dirty="0" smtClean="0"/>
                        <a:t>71</a:t>
                      </a:r>
                      <a:endParaRPr lang="en-US" dirty="0"/>
                    </a:p>
                  </a:txBody>
                  <a:tcPr/>
                </a:tc>
                <a:tc>
                  <a:txBody>
                    <a:bodyPr/>
                    <a:lstStyle/>
                    <a:p>
                      <a:pPr algn="ctr"/>
                      <a:r>
                        <a:rPr lang="en-US" dirty="0" smtClean="0"/>
                        <a:t>35.13</a:t>
                      </a:r>
                      <a:endParaRPr lang="en-US" dirty="0"/>
                    </a:p>
                  </a:txBody>
                  <a:tcPr/>
                </a:tc>
              </a:tr>
            </a:tbl>
          </a:graphicData>
        </a:graphic>
      </p:graphicFrame>
      <p:pic>
        <p:nvPicPr>
          <p:cNvPr id="3" name="Picture 2" descr="pc165dnr_agchigh_x256_4271m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927" y="1606787"/>
            <a:ext cx="2832028" cy="2124021"/>
          </a:xfrm>
          <a:prstGeom prst="rect">
            <a:avLst/>
          </a:prstGeom>
        </p:spPr>
      </p:pic>
      <p:sp>
        <p:nvSpPr>
          <p:cNvPr id="6" name="Rectangle 5"/>
          <p:cNvSpPr/>
          <p:nvPr/>
        </p:nvSpPr>
        <p:spPr>
          <a:xfrm>
            <a:off x="8201026" y="1649907"/>
            <a:ext cx="715392" cy="238311"/>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6558187" y="1212864"/>
            <a:ext cx="2358230" cy="437043"/>
          </a:xfrm>
          <a:prstGeom prst="rect">
            <a:avLst/>
          </a:prstGeom>
          <a:noFill/>
        </p:spPr>
        <p:txBody>
          <a:bodyPr wrap="square" rtlCol="0">
            <a:spAutoFit/>
          </a:bodyPr>
          <a:lstStyle/>
          <a:p>
            <a:pPr algn="r">
              <a:lnSpc>
                <a:spcPct val="70000"/>
              </a:lnSpc>
            </a:pPr>
            <a:r>
              <a:rPr lang="en-US" sz="1600" dirty="0" smtClean="0">
                <a:solidFill>
                  <a:srgbClr val="FF0000"/>
                </a:solidFill>
              </a:rPr>
              <a:t>Background Region</a:t>
            </a:r>
            <a:endParaRPr lang="en-US" sz="1600" dirty="0" smtClean="0">
              <a:solidFill>
                <a:srgbClr val="FF0000"/>
              </a:solidFill>
            </a:endParaRPr>
          </a:p>
          <a:p>
            <a:pPr algn="r">
              <a:lnSpc>
                <a:spcPct val="70000"/>
              </a:lnSpc>
            </a:pPr>
            <a:r>
              <a:rPr lang="en-US" sz="1600" dirty="0" smtClean="0">
                <a:solidFill>
                  <a:srgbClr val="FF0000"/>
                </a:solidFill>
              </a:rPr>
              <a:t>(~9,400 pixels)</a:t>
            </a:r>
            <a:endParaRPr lang="en-US" sz="1600" dirty="0">
              <a:solidFill>
                <a:srgbClr val="FF0000"/>
              </a:solidFill>
            </a:endParaRPr>
          </a:p>
        </p:txBody>
      </p:sp>
      <p:sp>
        <p:nvSpPr>
          <p:cNvPr id="9" name="TextBox 8"/>
          <p:cNvSpPr txBox="1"/>
          <p:nvPr/>
        </p:nvSpPr>
        <p:spPr>
          <a:xfrm>
            <a:off x="6645600" y="3730808"/>
            <a:ext cx="2313454" cy="276999"/>
          </a:xfrm>
          <a:prstGeom prst="rect">
            <a:avLst/>
          </a:prstGeom>
          <a:noFill/>
        </p:spPr>
        <p:txBody>
          <a:bodyPr wrap="none" rtlCol="0">
            <a:spAutoFit/>
          </a:bodyPr>
          <a:lstStyle/>
          <a:p>
            <a:pPr algn="r">
              <a:lnSpc>
                <a:spcPct val="70000"/>
              </a:lnSpc>
            </a:pPr>
            <a:r>
              <a:rPr lang="en-US" sz="1600" dirty="0" smtClean="0"/>
              <a:t>265X, AGC=High, DNR Off</a:t>
            </a:r>
            <a:endParaRPr lang="en-US" sz="1600" dirty="0"/>
          </a:p>
        </p:txBody>
      </p:sp>
      <p:sp>
        <p:nvSpPr>
          <p:cNvPr id="11" name="Slide Number Placeholder 10"/>
          <p:cNvSpPr>
            <a:spLocks noGrp="1"/>
          </p:cNvSpPr>
          <p:nvPr>
            <p:ph type="sldNum" sz="quarter" idx="12"/>
          </p:nvPr>
        </p:nvSpPr>
        <p:spPr/>
        <p:txBody>
          <a:bodyPr/>
          <a:lstStyle/>
          <a:p>
            <a:fld id="{3FA26D71-5DAE-F545-9655-540C41761610}" type="slidenum">
              <a:rPr lang="en-US" smtClean="0"/>
              <a:t>11</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78" y="4552950"/>
            <a:ext cx="2899576"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93428" y="4341182"/>
            <a:ext cx="2623026" cy="275717"/>
          </a:xfrm>
          <a:prstGeom prst="rect">
            <a:avLst/>
          </a:prstGeom>
          <a:noFill/>
        </p:spPr>
        <p:txBody>
          <a:bodyPr wrap="none" rtlCol="0">
            <a:spAutoFit/>
          </a:bodyPr>
          <a:lstStyle/>
          <a:p>
            <a:pPr algn="r">
              <a:lnSpc>
                <a:spcPct val="70000"/>
              </a:lnSpc>
            </a:pPr>
            <a:r>
              <a:rPr lang="en-US" sz="1600" dirty="0" smtClean="0"/>
              <a:t>Theoretical noise distribution</a:t>
            </a:r>
            <a:endParaRPr lang="en-US" sz="1600" dirty="0"/>
          </a:p>
        </p:txBody>
      </p:sp>
    </p:spTree>
    <p:extLst>
      <p:ext uri="{BB962C8B-B14F-4D97-AF65-F5344CB8AC3E}">
        <p14:creationId xmlns:p14="http://schemas.microsoft.com/office/powerpoint/2010/main" val="458671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137" y="3796941"/>
            <a:ext cx="3445362" cy="296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97984"/>
          </a:xfrm>
        </p:spPr>
        <p:txBody>
          <a:bodyPr/>
          <a:lstStyle/>
          <a:p>
            <a:r>
              <a:rPr lang="en-US" dirty="0" err="1"/>
              <a:t>Dangl</a:t>
            </a:r>
            <a:r>
              <a:rPr lang="en-US" dirty="0"/>
              <a:t> M67 Image </a:t>
            </a:r>
            <a:r>
              <a:rPr lang="en-US" dirty="0" smtClean="0"/>
              <a:t>Analysis: Noise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00933014"/>
              </p:ext>
            </p:extLst>
          </p:nvPr>
        </p:nvGraphicFramePr>
        <p:xfrm>
          <a:off x="6425801" y="4726263"/>
          <a:ext cx="1752600" cy="419100"/>
        </p:xfrm>
        <a:graphic>
          <a:graphicData uri="http://schemas.openxmlformats.org/presentationml/2006/ole">
            <mc:AlternateContent xmlns:mc="http://schemas.openxmlformats.org/markup-compatibility/2006">
              <mc:Choice xmlns:v="urn:schemas-microsoft-com:vml" Requires="v">
                <p:oleObj spid="_x0000_s1057" name="Equation" r:id="rId5" imgW="1752600" imgH="419100" progId="Equation.3">
                  <p:embed/>
                </p:oleObj>
              </mc:Choice>
              <mc:Fallback>
                <p:oleObj name="Equation" r:id="rId5" imgW="1752600" imgH="419100" progId="Equation.3">
                  <p:embed/>
                  <p:pic>
                    <p:nvPicPr>
                      <p:cNvPr id="0" name=""/>
                      <p:cNvPicPr/>
                      <p:nvPr/>
                    </p:nvPicPr>
                    <p:blipFill>
                      <a:blip r:embed="rId6"/>
                      <a:stretch>
                        <a:fillRect/>
                      </a:stretch>
                    </p:blipFill>
                    <p:spPr>
                      <a:xfrm>
                        <a:off x="6425801" y="4726263"/>
                        <a:ext cx="1752600" cy="419100"/>
                      </a:xfrm>
                      <a:prstGeom prst="rect">
                        <a:avLst/>
                      </a:prstGeom>
                      <a:solidFill>
                        <a:schemeClr val="bg1"/>
                      </a:solidFill>
                    </p:spPr>
                  </p:pic>
                </p:oleObj>
              </mc:Fallback>
            </mc:AlternateContent>
          </a:graphicData>
        </a:graphic>
      </p:graphicFrame>
      <p:sp>
        <p:nvSpPr>
          <p:cNvPr id="8" name="Slide Number Placeholder 7"/>
          <p:cNvSpPr>
            <a:spLocks noGrp="1"/>
          </p:cNvSpPr>
          <p:nvPr>
            <p:ph type="sldNum" sz="quarter" idx="12"/>
          </p:nvPr>
        </p:nvSpPr>
        <p:spPr/>
        <p:txBody>
          <a:bodyPr/>
          <a:lstStyle/>
          <a:p>
            <a:fld id="{3FA26D71-5DAE-F545-9655-540C41761610}" type="slidenum">
              <a:rPr lang="en-US" smtClean="0"/>
              <a:t>12</a:t>
            </a:fld>
            <a:endParaRPr lang="en-US"/>
          </a:p>
        </p:txBody>
      </p:sp>
      <p:pic>
        <p:nvPicPr>
          <p:cNvPr id="104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124" y="767576"/>
            <a:ext cx="3421289" cy="298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124" y="3796941"/>
            <a:ext cx="3418233" cy="296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9137" y="767576"/>
            <a:ext cx="3445362" cy="298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552576" y="2395537"/>
            <a:ext cx="352424" cy="3095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20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Dangl</a:t>
            </a:r>
            <a:r>
              <a:rPr lang="en-US" dirty="0"/>
              <a:t> M67 Image </a:t>
            </a:r>
            <a:r>
              <a:rPr lang="en-US" dirty="0" smtClean="0"/>
              <a:t>Analysis Interpretation</a:t>
            </a:r>
            <a:endParaRPr lang="en-US" dirty="0"/>
          </a:p>
        </p:txBody>
      </p:sp>
      <p:sp>
        <p:nvSpPr>
          <p:cNvPr id="3" name="Content Placeholder 2"/>
          <p:cNvSpPr>
            <a:spLocks noGrp="1"/>
          </p:cNvSpPr>
          <p:nvPr>
            <p:ph idx="1"/>
          </p:nvPr>
        </p:nvSpPr>
        <p:spPr/>
        <p:txBody>
          <a:bodyPr>
            <a:normAutofit lnSpcReduction="10000"/>
          </a:bodyPr>
          <a:lstStyle/>
          <a:p>
            <a:pPr marL="227013" indent="-227013"/>
            <a:r>
              <a:rPr lang="en-US" dirty="0"/>
              <a:t>Camera sensitivity more or </a:t>
            </a:r>
            <a:r>
              <a:rPr lang="en-US" dirty="0" smtClean="0"/>
              <a:t>less follows 2x increase in sensitivity with 2x increase in exposure time.</a:t>
            </a:r>
          </a:p>
          <a:p>
            <a:pPr marL="227013" indent="-227013"/>
            <a:r>
              <a:rPr lang="en-US" dirty="0" smtClean="0"/>
              <a:t>Departures </a:t>
            </a:r>
            <a:r>
              <a:rPr lang="en-US" dirty="0" smtClean="0"/>
              <a:t>from theoretical straight line may be due to measurement fluctuations, limited choice of limiting-magnitude stars from Schaefer’s table, and image interpretation</a:t>
            </a:r>
            <a:r>
              <a:rPr lang="en-US" dirty="0" smtClean="0"/>
              <a:t>.</a:t>
            </a:r>
            <a:endParaRPr lang="en-US" dirty="0" smtClean="0"/>
          </a:p>
          <a:p>
            <a:pPr marL="227013" indent="-227013"/>
            <a:r>
              <a:rPr lang="en-US" dirty="0" smtClean="0"/>
              <a:t>That said, noise seems to reduce limiting magnitude for AGC=High by ~1 to 1.5 magnitudes</a:t>
            </a:r>
            <a:r>
              <a:rPr lang="en-US" dirty="0" smtClean="0"/>
              <a:t>.</a:t>
            </a:r>
          </a:p>
          <a:p>
            <a:pPr marL="227013" indent="-227013"/>
            <a:r>
              <a:rPr lang="en-US" dirty="0" smtClean="0"/>
              <a:t>Noise is consistently higher at AGC set to High (without DNR; </a:t>
            </a:r>
            <a:r>
              <a:rPr lang="en-US" dirty="0" err="1" smtClean="0"/>
              <a:t>Dangl</a:t>
            </a:r>
            <a:r>
              <a:rPr lang="en-US" dirty="0" smtClean="0"/>
              <a:t> did not investigate DNR).</a:t>
            </a:r>
            <a:endParaRPr lang="en-US" dirty="0" smtClean="0"/>
          </a:p>
          <a:p>
            <a:pPr marL="227013" indent="-227013"/>
            <a:endParaRPr lang="en-US" dirty="0"/>
          </a:p>
        </p:txBody>
      </p:sp>
      <p:sp>
        <p:nvSpPr>
          <p:cNvPr id="5" name="Slide Number Placeholder 4"/>
          <p:cNvSpPr>
            <a:spLocks noGrp="1"/>
          </p:cNvSpPr>
          <p:nvPr>
            <p:ph type="sldNum" sz="quarter" idx="12"/>
          </p:nvPr>
        </p:nvSpPr>
        <p:spPr/>
        <p:txBody>
          <a:bodyPr/>
          <a:lstStyle/>
          <a:p>
            <a:fld id="{3FA26D71-5DAE-F545-9655-540C41761610}" type="slidenum">
              <a:rPr lang="en-US" smtClean="0"/>
              <a:t>13</a:t>
            </a:fld>
            <a:endParaRPr lang="en-US"/>
          </a:p>
        </p:txBody>
      </p:sp>
    </p:spTree>
    <p:extLst>
      <p:ext uri="{BB962C8B-B14F-4D97-AF65-F5344CB8AC3E}">
        <p14:creationId xmlns:p14="http://schemas.microsoft.com/office/powerpoint/2010/main" val="363340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800" y="54962"/>
            <a:ext cx="8329651" cy="2471403"/>
          </a:xfrm>
        </p:spPr>
        <p:txBody>
          <a:bodyPr/>
          <a:lstStyle/>
          <a:p>
            <a:r>
              <a:rPr lang="en-US" dirty="0" smtClean="0"/>
              <a:t>Gerhard </a:t>
            </a:r>
            <a:r>
              <a:rPr lang="en-US" dirty="0" err="1" smtClean="0"/>
              <a:t>Dangl</a:t>
            </a:r>
            <a:r>
              <a:rPr lang="en-US" dirty="0" smtClean="0"/>
              <a:t> has done a thorough analysis of the PC165DNR’s time delay as a function of integration time (2x, 4x, … 256x</a:t>
            </a:r>
            <a:r>
              <a:rPr lang="en-US" dirty="0" smtClean="0"/>
              <a:t>). Use it:</a:t>
            </a:r>
            <a:endParaRPr lang="en-US" dirty="0" smtClean="0"/>
          </a:p>
          <a:p>
            <a:r>
              <a:rPr lang="en-US" sz="2000" dirty="0"/>
              <a:t>http://</a:t>
            </a:r>
            <a:r>
              <a:rPr lang="en-US" sz="2000" dirty="0" err="1"/>
              <a:t>www.dangl.at</a:t>
            </a:r>
            <a:r>
              <a:rPr lang="en-US" sz="2000" dirty="0"/>
              <a:t>/</a:t>
            </a:r>
            <a:r>
              <a:rPr lang="en-US" sz="2000" dirty="0" err="1"/>
              <a:t>ausruest</a:t>
            </a:r>
            <a:r>
              <a:rPr lang="en-US" sz="2000" dirty="0"/>
              <a:t>/</a:t>
            </a:r>
            <a:r>
              <a:rPr lang="en-US" sz="2000" dirty="0" err="1"/>
              <a:t>vid_tim</a:t>
            </a:r>
            <a:r>
              <a:rPr lang="en-US" sz="2000" dirty="0"/>
              <a:t>/vid_tim1.htm#pc165dnr</a:t>
            </a:r>
          </a:p>
        </p:txBody>
      </p:sp>
      <p:pic>
        <p:nvPicPr>
          <p:cNvPr id="4" name="Picture 3"/>
          <p:cNvPicPr>
            <a:picLocks noChangeAspect="1"/>
          </p:cNvPicPr>
          <p:nvPr/>
        </p:nvPicPr>
        <p:blipFill>
          <a:blip r:embed="rId3"/>
          <a:stretch>
            <a:fillRect/>
          </a:stretch>
        </p:blipFill>
        <p:spPr>
          <a:xfrm>
            <a:off x="257175" y="1837686"/>
            <a:ext cx="8729186" cy="13966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24238817"/>
              </p:ext>
            </p:extLst>
          </p:nvPr>
        </p:nvGraphicFramePr>
        <p:xfrm>
          <a:off x="1753698" y="3234356"/>
          <a:ext cx="6096000" cy="3414516"/>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278236">
                <a:tc gridSpan="6">
                  <a:txBody>
                    <a:bodyPr/>
                    <a:lstStyle/>
                    <a:p>
                      <a:pPr marL="0" marR="0" algn="ctr">
                        <a:spcBef>
                          <a:spcPts val="0"/>
                        </a:spcBef>
                        <a:spcAft>
                          <a:spcPts val="0"/>
                        </a:spcAft>
                      </a:pPr>
                      <a:r>
                        <a:rPr lang="en-US" sz="1350" dirty="0">
                          <a:effectLst/>
                          <a:latin typeface="Times New Roman"/>
                        </a:rPr>
                        <a:t>PC165DNR   (EIA)</a:t>
                      </a:r>
                      <a:endParaRPr lang="en-US" sz="1200" dirty="0">
                        <a:effectLst/>
                        <a:latin typeface="Times New Roman"/>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200" b="1" dirty="0" smtClean="0">
                          <a:effectLst/>
                          <a:latin typeface="Times New Roman"/>
                        </a:rPr>
                        <a:t>Mode</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b="1">
                          <a:effectLst/>
                          <a:latin typeface="Times New Roman"/>
                        </a:rPr>
                        <a:t>Integration time [s]</a:t>
                      </a:r>
                      <a:endParaRPr lang="en-US" sz="1200">
                        <a:effectLst/>
                        <a:latin typeface="Times New Roman"/>
                      </a:endParaRPr>
                    </a:p>
                  </a:txBody>
                  <a:tcPr marL="9525" marR="9525" marT="9525" marB="9525" anchor="ctr"/>
                </a:tc>
                <a:tc gridSpan="2">
                  <a:txBody>
                    <a:bodyPr/>
                    <a:lstStyle/>
                    <a:p>
                      <a:pPr marL="0" marR="0" algn="ctr">
                        <a:spcBef>
                          <a:spcPts val="0"/>
                        </a:spcBef>
                        <a:spcAft>
                          <a:spcPts val="0"/>
                        </a:spcAft>
                      </a:pPr>
                      <a:r>
                        <a:rPr lang="en-US" sz="1200" b="1">
                          <a:effectLst/>
                          <a:latin typeface="Times New Roman"/>
                        </a:rPr>
                        <a:t>Correction time [s]</a:t>
                      </a:r>
                      <a:endParaRPr lang="en-US" sz="1200">
                        <a:effectLst/>
                        <a:latin typeface="Times New Roman"/>
                      </a:endParaRPr>
                    </a:p>
                  </a:txBody>
                  <a:tcPr marL="9525" marR="9525" marT="9525" marB="9525" anchor="ctr"/>
                </a:tc>
                <a:tc hMerge="1">
                  <a:txBody>
                    <a:bodyPr/>
                    <a:lstStyle/>
                    <a:p>
                      <a:endParaRPr lang="en-US"/>
                    </a:p>
                  </a:txBody>
                  <a:tcPr/>
                </a:tc>
                <a:tc gridSpan="2">
                  <a:txBody>
                    <a:bodyPr/>
                    <a:lstStyle/>
                    <a:p>
                      <a:pPr marL="0" marR="0" algn="ctr">
                        <a:spcBef>
                          <a:spcPts val="0"/>
                        </a:spcBef>
                        <a:spcAft>
                          <a:spcPts val="0"/>
                        </a:spcAft>
                      </a:pPr>
                      <a:r>
                        <a:rPr lang="en-US" sz="1200" b="1" dirty="0" smtClean="0">
                          <a:effectLst/>
                          <a:latin typeface="Times New Roman"/>
                        </a:rPr>
                        <a:t>“Tolerance value” </a:t>
                      </a:r>
                      <a:r>
                        <a:rPr lang="en-US" sz="1200" b="1" dirty="0">
                          <a:effectLst/>
                          <a:latin typeface="Times New Roman"/>
                        </a:rPr>
                        <a:t>[s]</a:t>
                      </a:r>
                      <a:endParaRPr lang="en-US" sz="1200" dirty="0">
                        <a:effectLst/>
                        <a:latin typeface="Times New Roman"/>
                      </a:endParaRPr>
                    </a:p>
                  </a:txBody>
                  <a:tcPr marL="9525" marR="9525" marT="9525" marB="9525" anchor="ctr"/>
                </a:tc>
                <a:tc hMerge="1">
                  <a:txBody>
                    <a:bodyPr/>
                    <a:lstStyle/>
                    <a:p>
                      <a:endParaRPr lang="en-US"/>
                    </a:p>
                  </a:txBody>
                  <a:tcPr/>
                </a:tc>
              </a:tr>
              <a:tr h="370840">
                <a:tc>
                  <a:txBody>
                    <a:bodyPr/>
                    <a:lstStyle/>
                    <a:p>
                      <a:pPr marL="0" marR="0" algn="ctr">
                        <a:spcBef>
                          <a:spcPts val="0"/>
                        </a:spcBef>
                        <a:spcAft>
                          <a:spcPts val="0"/>
                        </a:spcAft>
                      </a:pPr>
                      <a:r>
                        <a:rPr lang="en-US" sz="1200" dirty="0">
                          <a:effectLst/>
                          <a:latin typeface="Times New Roman"/>
                        </a:rPr>
                        <a:t> </a:t>
                      </a:r>
                    </a:p>
                  </a:txBody>
                  <a:tcPr marL="9525" marR="9525" marT="9525" marB="9525" anchor="ctr"/>
                </a:tc>
                <a:tc>
                  <a:txBody>
                    <a:bodyPr/>
                    <a:lstStyle/>
                    <a:p>
                      <a:pPr marL="0" marR="0">
                        <a:spcBef>
                          <a:spcPts val="0"/>
                        </a:spcBef>
                        <a:spcAft>
                          <a:spcPts val="0"/>
                        </a:spcAft>
                      </a:pPr>
                      <a:r>
                        <a:rPr lang="en-US" sz="1200">
                          <a:effectLst/>
                          <a:latin typeface="Times New Roman"/>
                        </a:rPr>
                        <a:t> </a:t>
                      </a:r>
                    </a:p>
                  </a:txBody>
                  <a:tcPr marL="9525" marR="9525" marT="9525" marB="9525" anchor="ctr"/>
                </a:tc>
                <a:tc>
                  <a:txBody>
                    <a:bodyPr/>
                    <a:lstStyle/>
                    <a:p>
                      <a:pPr marL="0" marR="0" algn="ctr">
                        <a:spcBef>
                          <a:spcPts val="0"/>
                        </a:spcBef>
                        <a:spcAft>
                          <a:spcPts val="0"/>
                        </a:spcAft>
                      </a:pPr>
                      <a:r>
                        <a:rPr lang="en-US" sz="1200">
                          <a:effectLst/>
                          <a:latin typeface="Times New Roman"/>
                        </a:rPr>
                        <a:t>Evaluation in fields (0.017s)</a:t>
                      </a:r>
                    </a:p>
                  </a:txBody>
                  <a:tcPr marL="9525" marR="9525" marT="9525" marB="9525" anchor="ctr"/>
                </a:tc>
                <a:tc>
                  <a:txBody>
                    <a:bodyPr/>
                    <a:lstStyle/>
                    <a:p>
                      <a:pPr marL="0" marR="0" algn="ctr">
                        <a:spcBef>
                          <a:spcPts val="0"/>
                        </a:spcBef>
                        <a:spcAft>
                          <a:spcPts val="0"/>
                        </a:spcAft>
                      </a:pPr>
                      <a:r>
                        <a:rPr lang="en-US" sz="1200">
                          <a:effectLst/>
                          <a:latin typeface="Times New Roman"/>
                        </a:rPr>
                        <a:t>Evaluation in frames (0.033s)</a:t>
                      </a:r>
                    </a:p>
                  </a:txBody>
                  <a:tcPr marL="9525" marR="9525" marT="9525" marB="9525" anchor="ctr"/>
                </a:tc>
                <a:tc>
                  <a:txBody>
                    <a:bodyPr/>
                    <a:lstStyle/>
                    <a:p>
                      <a:pPr marL="0" marR="0" algn="ctr">
                        <a:spcBef>
                          <a:spcPts val="0"/>
                        </a:spcBef>
                        <a:spcAft>
                          <a:spcPts val="0"/>
                        </a:spcAft>
                      </a:pPr>
                      <a:r>
                        <a:rPr lang="en-US" sz="1200">
                          <a:effectLst/>
                          <a:latin typeface="Times New Roman"/>
                        </a:rPr>
                        <a:t>Evaluation in fields (0.017s)</a:t>
                      </a:r>
                    </a:p>
                  </a:txBody>
                  <a:tcPr marL="9525" marR="9525" marT="9525" marB="9525" anchor="ctr"/>
                </a:tc>
                <a:tc>
                  <a:txBody>
                    <a:bodyPr/>
                    <a:lstStyle/>
                    <a:p>
                      <a:pPr marL="0" marR="0" algn="ctr">
                        <a:spcBef>
                          <a:spcPts val="0"/>
                        </a:spcBef>
                        <a:spcAft>
                          <a:spcPts val="0"/>
                        </a:spcAft>
                      </a:pPr>
                      <a:r>
                        <a:rPr lang="en-US" sz="1200">
                          <a:effectLst/>
                          <a:latin typeface="Times New Roman"/>
                        </a:rPr>
                        <a:t>Evaluation in frames (0.033s)</a:t>
                      </a:r>
                    </a:p>
                  </a:txBody>
                  <a:tcPr marL="9525" marR="9525" marT="9525" marB="9525" anchor="ctr"/>
                </a:tc>
              </a:tr>
              <a:tr h="259104">
                <a:tc>
                  <a:txBody>
                    <a:bodyPr/>
                    <a:lstStyle/>
                    <a:p>
                      <a:pPr marL="0" marR="0" algn="ctr">
                        <a:spcBef>
                          <a:spcPts val="0"/>
                        </a:spcBef>
                        <a:spcAft>
                          <a:spcPts val="0"/>
                        </a:spcAft>
                      </a:pPr>
                      <a:r>
                        <a:rPr lang="en-US" sz="1200" b="1" dirty="0" smtClean="0">
                          <a:effectLst/>
                          <a:latin typeface="Times New Roman"/>
                        </a:rPr>
                        <a:t>1/60s</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c>
                  <a:txBody>
                    <a:bodyPr/>
                    <a:lstStyle/>
                    <a:p>
                      <a:pPr marL="0" marR="0" algn="ctr">
                        <a:spcBef>
                          <a:spcPts val="0"/>
                        </a:spcBef>
                        <a:spcAft>
                          <a:spcPts val="0"/>
                        </a:spcAft>
                      </a:pPr>
                      <a:r>
                        <a:rPr lang="en-US" sz="1200">
                          <a:effectLst/>
                          <a:latin typeface="Times New Roman"/>
                        </a:rPr>
                        <a:t>±0.008</a:t>
                      </a: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r>
              <a:tr h="270199">
                <a:tc>
                  <a:txBody>
                    <a:bodyPr/>
                    <a:lstStyle/>
                    <a:p>
                      <a:pPr marL="0" marR="0" algn="ctr">
                        <a:spcBef>
                          <a:spcPts val="0"/>
                        </a:spcBef>
                        <a:spcAft>
                          <a:spcPts val="0"/>
                        </a:spcAft>
                      </a:pPr>
                      <a:r>
                        <a:rPr lang="en-US" sz="1200" b="1" dirty="0">
                          <a:effectLst/>
                          <a:latin typeface="Times New Roman"/>
                        </a:rPr>
                        <a:t>x2</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0.033</a:t>
                      </a:r>
                    </a:p>
                  </a:txBody>
                  <a:tcPr marL="9525" marR="9525" marT="9525" marB="9525" anchor="ctr"/>
                </a:tc>
                <a:tc>
                  <a:txBody>
                    <a:bodyPr/>
                    <a:lstStyle/>
                    <a:p>
                      <a:pPr marL="0" marR="0" algn="ctr">
                        <a:spcBef>
                          <a:spcPts val="0"/>
                        </a:spcBef>
                        <a:spcAft>
                          <a:spcPts val="0"/>
                        </a:spcAft>
                      </a:pPr>
                      <a:r>
                        <a:rPr lang="en-US" sz="1200">
                          <a:effectLst/>
                          <a:latin typeface="Times New Roman"/>
                        </a:rPr>
                        <a:t>-0.025</a:t>
                      </a:r>
                    </a:p>
                  </a:txBody>
                  <a:tcPr marL="9525" marR="9525" marT="9525" marB="9525" anchor="ctr"/>
                </a:tc>
                <a:tc>
                  <a:txBody>
                    <a:bodyPr/>
                    <a:lstStyle/>
                    <a:p>
                      <a:pPr marL="0" marR="0" algn="ctr">
                        <a:spcBef>
                          <a:spcPts val="0"/>
                        </a:spcBef>
                        <a:spcAft>
                          <a:spcPts val="0"/>
                        </a:spcAft>
                      </a:pPr>
                      <a:r>
                        <a:rPr lang="en-US" sz="1200">
                          <a:effectLst/>
                          <a:latin typeface="Times New Roman"/>
                        </a:rPr>
                        <a:t>-0.033</a:t>
                      </a: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c>
                  <a:txBody>
                    <a:bodyPr/>
                    <a:lstStyle/>
                    <a:p>
                      <a:pPr marL="0" marR="0" algn="ctr">
                        <a:spcBef>
                          <a:spcPts val="0"/>
                        </a:spcBef>
                        <a:spcAft>
                          <a:spcPts val="0"/>
                        </a:spcAft>
                      </a:pPr>
                      <a:r>
                        <a:rPr lang="en-US" sz="1200">
                          <a:effectLst/>
                          <a:latin typeface="Times New Roman"/>
                        </a:rPr>
                        <a:t>±0.017</a:t>
                      </a:r>
                    </a:p>
                  </a:txBody>
                  <a:tcPr marL="9525" marR="9525" marT="9525" marB="9525" anchor="ctr"/>
                </a:tc>
              </a:tr>
              <a:tr h="283710">
                <a:tc>
                  <a:txBody>
                    <a:bodyPr/>
                    <a:lstStyle/>
                    <a:p>
                      <a:pPr marL="0" marR="0" algn="ctr">
                        <a:spcBef>
                          <a:spcPts val="0"/>
                        </a:spcBef>
                        <a:spcAft>
                          <a:spcPts val="0"/>
                        </a:spcAft>
                      </a:pPr>
                      <a:r>
                        <a:rPr lang="en-US" sz="1200" b="1" dirty="0">
                          <a:effectLst/>
                          <a:latin typeface="Times New Roman"/>
                        </a:rPr>
                        <a:t>x4</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0.067</a:t>
                      </a:r>
                    </a:p>
                  </a:txBody>
                  <a:tcPr marL="9525" marR="9525" marT="9525" marB="9525" anchor="ctr"/>
                </a:tc>
                <a:tc>
                  <a:txBody>
                    <a:bodyPr/>
                    <a:lstStyle/>
                    <a:p>
                      <a:pPr marL="0" marR="0" algn="ctr">
                        <a:spcBef>
                          <a:spcPts val="0"/>
                        </a:spcBef>
                        <a:spcAft>
                          <a:spcPts val="0"/>
                        </a:spcAft>
                      </a:pPr>
                      <a:r>
                        <a:rPr lang="en-US" sz="1200">
                          <a:effectLst/>
                          <a:latin typeface="Times New Roman"/>
                        </a:rPr>
                        <a:t>-0.042</a:t>
                      </a:r>
                    </a:p>
                  </a:txBody>
                  <a:tcPr marL="9525" marR="9525" marT="9525" marB="9525" anchor="ctr"/>
                </a:tc>
                <a:tc>
                  <a:txBody>
                    <a:bodyPr/>
                    <a:lstStyle/>
                    <a:p>
                      <a:pPr marL="0" marR="0" algn="ctr">
                        <a:spcBef>
                          <a:spcPts val="0"/>
                        </a:spcBef>
                        <a:spcAft>
                          <a:spcPts val="0"/>
                        </a:spcAft>
                      </a:pPr>
                      <a:r>
                        <a:rPr lang="en-US" sz="1200">
                          <a:effectLst/>
                          <a:latin typeface="Times New Roman"/>
                        </a:rPr>
                        <a:t>-0.050</a:t>
                      </a:r>
                    </a:p>
                  </a:txBody>
                  <a:tcPr marL="9525" marR="9525" marT="9525" marB="9525" anchor="ctr"/>
                </a:tc>
                <a:tc>
                  <a:txBody>
                    <a:bodyPr/>
                    <a:lstStyle/>
                    <a:p>
                      <a:pPr marL="0" marR="0" algn="ctr">
                        <a:spcBef>
                          <a:spcPts val="0"/>
                        </a:spcBef>
                        <a:spcAft>
                          <a:spcPts val="0"/>
                        </a:spcAft>
                      </a:pPr>
                      <a:r>
                        <a:rPr lang="en-US" sz="1200">
                          <a:effectLst/>
                          <a:latin typeface="Times New Roman"/>
                        </a:rPr>
                        <a:t>±0.033</a:t>
                      </a:r>
                    </a:p>
                  </a:txBody>
                  <a:tcPr marL="9525" marR="9525" marT="9525" marB="9525" anchor="ctr"/>
                </a:tc>
                <a:tc>
                  <a:txBody>
                    <a:bodyPr/>
                    <a:lstStyle/>
                    <a:p>
                      <a:pPr marL="0" marR="0" algn="ctr">
                        <a:spcBef>
                          <a:spcPts val="0"/>
                        </a:spcBef>
                        <a:spcAft>
                          <a:spcPts val="0"/>
                        </a:spcAft>
                      </a:pPr>
                      <a:r>
                        <a:rPr lang="en-US" sz="1200">
                          <a:effectLst/>
                          <a:latin typeface="Times New Roman"/>
                        </a:rPr>
                        <a:t>±0.033</a:t>
                      </a:r>
                    </a:p>
                  </a:txBody>
                  <a:tcPr marL="9525" marR="9525" marT="9525" marB="9525" anchor="ctr"/>
                </a:tc>
              </a:tr>
              <a:tr h="256689">
                <a:tc>
                  <a:txBody>
                    <a:bodyPr/>
                    <a:lstStyle/>
                    <a:p>
                      <a:pPr marL="0" marR="0" algn="ctr">
                        <a:spcBef>
                          <a:spcPts val="0"/>
                        </a:spcBef>
                        <a:spcAft>
                          <a:spcPts val="0"/>
                        </a:spcAft>
                      </a:pPr>
                      <a:r>
                        <a:rPr lang="en-US" sz="1200" b="1" dirty="0">
                          <a:effectLst/>
                          <a:latin typeface="Times New Roman"/>
                        </a:rPr>
                        <a:t>x8</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0.134</a:t>
                      </a:r>
                    </a:p>
                  </a:txBody>
                  <a:tcPr marL="9525" marR="9525" marT="9525" marB="9525" anchor="ctr"/>
                </a:tc>
                <a:tc>
                  <a:txBody>
                    <a:bodyPr/>
                    <a:lstStyle/>
                    <a:p>
                      <a:pPr marL="0" marR="0" algn="ctr">
                        <a:spcBef>
                          <a:spcPts val="0"/>
                        </a:spcBef>
                        <a:spcAft>
                          <a:spcPts val="0"/>
                        </a:spcAft>
                      </a:pPr>
                      <a:r>
                        <a:rPr lang="en-US" sz="1200">
                          <a:effectLst/>
                          <a:latin typeface="Times New Roman"/>
                        </a:rPr>
                        <a:t>-0.075</a:t>
                      </a:r>
                    </a:p>
                  </a:txBody>
                  <a:tcPr marL="9525" marR="9525" marT="9525" marB="9525" anchor="ctr"/>
                </a:tc>
                <a:tc>
                  <a:txBody>
                    <a:bodyPr/>
                    <a:lstStyle/>
                    <a:p>
                      <a:pPr marL="0" marR="0" algn="ctr">
                        <a:spcBef>
                          <a:spcPts val="0"/>
                        </a:spcBef>
                        <a:spcAft>
                          <a:spcPts val="0"/>
                        </a:spcAft>
                      </a:pPr>
                      <a:r>
                        <a:rPr lang="en-US" sz="1200">
                          <a:effectLst/>
                          <a:latin typeface="Times New Roman"/>
                        </a:rPr>
                        <a:t>-0.083</a:t>
                      </a:r>
                    </a:p>
                  </a:txBody>
                  <a:tcPr marL="9525" marR="9525" marT="9525" marB="9525" anchor="ctr"/>
                </a:tc>
                <a:tc>
                  <a:txBody>
                    <a:bodyPr/>
                    <a:lstStyle/>
                    <a:p>
                      <a:pPr marL="0" marR="0" algn="ctr">
                        <a:spcBef>
                          <a:spcPts val="0"/>
                        </a:spcBef>
                        <a:spcAft>
                          <a:spcPts val="0"/>
                        </a:spcAft>
                      </a:pPr>
                      <a:r>
                        <a:rPr lang="en-US" sz="1200">
                          <a:effectLst/>
                          <a:latin typeface="Times New Roman"/>
                        </a:rPr>
                        <a:t>±0.067</a:t>
                      </a:r>
                    </a:p>
                  </a:txBody>
                  <a:tcPr marL="9525" marR="9525" marT="9525" marB="9525" anchor="ctr"/>
                </a:tc>
                <a:tc>
                  <a:txBody>
                    <a:bodyPr/>
                    <a:lstStyle/>
                    <a:p>
                      <a:pPr marL="0" marR="0" algn="ctr">
                        <a:spcBef>
                          <a:spcPts val="0"/>
                        </a:spcBef>
                        <a:spcAft>
                          <a:spcPts val="0"/>
                        </a:spcAft>
                      </a:pPr>
                      <a:r>
                        <a:rPr lang="en-US" sz="1200">
                          <a:effectLst/>
                          <a:latin typeface="Times New Roman"/>
                        </a:rPr>
                        <a:t>±0.067</a:t>
                      </a:r>
                    </a:p>
                  </a:txBody>
                  <a:tcPr marL="9525" marR="9525" marT="9525" marB="9525" anchor="ctr"/>
                </a:tc>
              </a:tr>
              <a:tr h="270200">
                <a:tc>
                  <a:txBody>
                    <a:bodyPr/>
                    <a:lstStyle/>
                    <a:p>
                      <a:pPr marL="0" marR="0" algn="ctr">
                        <a:spcBef>
                          <a:spcPts val="0"/>
                        </a:spcBef>
                        <a:spcAft>
                          <a:spcPts val="0"/>
                        </a:spcAft>
                      </a:pPr>
                      <a:r>
                        <a:rPr lang="en-US" sz="1200" b="1" dirty="0">
                          <a:effectLst/>
                          <a:latin typeface="Times New Roman"/>
                        </a:rPr>
                        <a:t>x16</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0.267</a:t>
                      </a:r>
                    </a:p>
                  </a:txBody>
                  <a:tcPr marL="9525" marR="9525" marT="9525" marB="9525" anchor="ctr"/>
                </a:tc>
                <a:tc>
                  <a:txBody>
                    <a:bodyPr/>
                    <a:lstStyle/>
                    <a:p>
                      <a:pPr marL="0" marR="0" algn="ctr">
                        <a:spcBef>
                          <a:spcPts val="0"/>
                        </a:spcBef>
                        <a:spcAft>
                          <a:spcPts val="0"/>
                        </a:spcAft>
                      </a:pPr>
                      <a:r>
                        <a:rPr lang="en-US" sz="1200">
                          <a:effectLst/>
                          <a:latin typeface="Times New Roman"/>
                        </a:rPr>
                        <a:t>-0.142</a:t>
                      </a:r>
                    </a:p>
                  </a:txBody>
                  <a:tcPr marL="9525" marR="9525" marT="9525" marB="9525" anchor="ctr"/>
                </a:tc>
                <a:tc>
                  <a:txBody>
                    <a:bodyPr/>
                    <a:lstStyle/>
                    <a:p>
                      <a:pPr marL="0" marR="0" algn="ctr">
                        <a:spcBef>
                          <a:spcPts val="0"/>
                        </a:spcBef>
                        <a:spcAft>
                          <a:spcPts val="0"/>
                        </a:spcAft>
                      </a:pPr>
                      <a:r>
                        <a:rPr lang="en-US" sz="1200">
                          <a:effectLst/>
                          <a:latin typeface="Times New Roman"/>
                        </a:rPr>
                        <a:t>-0.150</a:t>
                      </a:r>
                    </a:p>
                  </a:txBody>
                  <a:tcPr marL="9525" marR="9525" marT="9525" marB="9525" anchor="ctr"/>
                </a:tc>
                <a:tc>
                  <a:txBody>
                    <a:bodyPr/>
                    <a:lstStyle/>
                    <a:p>
                      <a:pPr marL="0" marR="0" algn="ctr">
                        <a:spcBef>
                          <a:spcPts val="0"/>
                        </a:spcBef>
                        <a:spcAft>
                          <a:spcPts val="0"/>
                        </a:spcAft>
                      </a:pPr>
                      <a:r>
                        <a:rPr lang="en-US" sz="1200">
                          <a:effectLst/>
                          <a:latin typeface="Times New Roman"/>
                        </a:rPr>
                        <a:t>±0.134</a:t>
                      </a:r>
                    </a:p>
                  </a:txBody>
                  <a:tcPr marL="9525" marR="9525" marT="9525" marB="9525" anchor="ctr"/>
                </a:tc>
                <a:tc>
                  <a:txBody>
                    <a:bodyPr/>
                    <a:lstStyle/>
                    <a:p>
                      <a:pPr marL="0" marR="0" algn="ctr">
                        <a:spcBef>
                          <a:spcPts val="0"/>
                        </a:spcBef>
                        <a:spcAft>
                          <a:spcPts val="0"/>
                        </a:spcAft>
                      </a:pPr>
                      <a:r>
                        <a:rPr lang="en-US" sz="1200">
                          <a:effectLst/>
                          <a:latin typeface="Times New Roman"/>
                        </a:rPr>
                        <a:t>±0.134</a:t>
                      </a:r>
                    </a:p>
                  </a:txBody>
                  <a:tcPr marL="9525" marR="9525" marT="9525" marB="9525" anchor="ctr"/>
                </a:tc>
              </a:tr>
              <a:tr h="243179">
                <a:tc>
                  <a:txBody>
                    <a:bodyPr/>
                    <a:lstStyle/>
                    <a:p>
                      <a:pPr marL="0" marR="0" algn="ctr">
                        <a:spcBef>
                          <a:spcPts val="0"/>
                        </a:spcBef>
                        <a:spcAft>
                          <a:spcPts val="0"/>
                        </a:spcAft>
                      </a:pPr>
                      <a:r>
                        <a:rPr lang="en-US" sz="1200" b="1" dirty="0">
                          <a:effectLst/>
                          <a:latin typeface="Times New Roman"/>
                        </a:rPr>
                        <a:t>x32</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0.534</a:t>
                      </a:r>
                    </a:p>
                  </a:txBody>
                  <a:tcPr marL="9525" marR="9525" marT="9525" marB="9525" anchor="ctr"/>
                </a:tc>
                <a:tc>
                  <a:txBody>
                    <a:bodyPr/>
                    <a:lstStyle/>
                    <a:p>
                      <a:pPr marL="0" marR="0" algn="ctr">
                        <a:spcBef>
                          <a:spcPts val="0"/>
                        </a:spcBef>
                        <a:spcAft>
                          <a:spcPts val="0"/>
                        </a:spcAft>
                      </a:pPr>
                      <a:r>
                        <a:rPr lang="en-US" sz="1200">
                          <a:effectLst/>
                          <a:latin typeface="Times New Roman"/>
                        </a:rPr>
                        <a:t>-0.275</a:t>
                      </a:r>
                    </a:p>
                  </a:txBody>
                  <a:tcPr marL="9525" marR="9525" marT="9525" marB="9525" anchor="ctr"/>
                </a:tc>
                <a:tc>
                  <a:txBody>
                    <a:bodyPr/>
                    <a:lstStyle/>
                    <a:p>
                      <a:pPr marL="0" marR="0" algn="ctr">
                        <a:spcBef>
                          <a:spcPts val="0"/>
                        </a:spcBef>
                        <a:spcAft>
                          <a:spcPts val="0"/>
                        </a:spcAft>
                      </a:pPr>
                      <a:r>
                        <a:rPr lang="en-US" sz="1200">
                          <a:effectLst/>
                          <a:latin typeface="Times New Roman"/>
                        </a:rPr>
                        <a:t>-0.284</a:t>
                      </a:r>
                    </a:p>
                  </a:txBody>
                  <a:tcPr marL="9525" marR="9525" marT="9525" marB="9525" anchor="ctr"/>
                </a:tc>
                <a:tc>
                  <a:txBody>
                    <a:bodyPr/>
                    <a:lstStyle/>
                    <a:p>
                      <a:pPr marL="0" marR="0" algn="ctr">
                        <a:spcBef>
                          <a:spcPts val="0"/>
                        </a:spcBef>
                        <a:spcAft>
                          <a:spcPts val="0"/>
                        </a:spcAft>
                      </a:pPr>
                      <a:r>
                        <a:rPr lang="en-US" sz="1200">
                          <a:effectLst/>
                          <a:latin typeface="Times New Roman"/>
                        </a:rPr>
                        <a:t>±0.267</a:t>
                      </a:r>
                    </a:p>
                  </a:txBody>
                  <a:tcPr marL="9525" marR="9525" marT="9525" marB="9525" anchor="ctr"/>
                </a:tc>
                <a:tc>
                  <a:txBody>
                    <a:bodyPr/>
                    <a:lstStyle/>
                    <a:p>
                      <a:pPr marL="0" marR="0" algn="ctr">
                        <a:spcBef>
                          <a:spcPts val="0"/>
                        </a:spcBef>
                        <a:spcAft>
                          <a:spcPts val="0"/>
                        </a:spcAft>
                      </a:pPr>
                      <a:r>
                        <a:rPr lang="en-US" sz="1200">
                          <a:effectLst/>
                          <a:latin typeface="Times New Roman"/>
                        </a:rPr>
                        <a:t>±0.267</a:t>
                      </a:r>
                    </a:p>
                  </a:txBody>
                  <a:tcPr marL="9525" marR="9525" marT="9525" marB="9525" anchor="ctr"/>
                </a:tc>
              </a:tr>
              <a:tr h="243180">
                <a:tc>
                  <a:txBody>
                    <a:bodyPr/>
                    <a:lstStyle/>
                    <a:p>
                      <a:pPr marL="0" marR="0" algn="ctr">
                        <a:spcBef>
                          <a:spcPts val="0"/>
                        </a:spcBef>
                        <a:spcAft>
                          <a:spcPts val="0"/>
                        </a:spcAft>
                      </a:pPr>
                      <a:r>
                        <a:rPr lang="en-US" sz="1200" b="1" dirty="0">
                          <a:effectLst/>
                          <a:latin typeface="Times New Roman"/>
                        </a:rPr>
                        <a:t>x64</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1.068</a:t>
                      </a:r>
                    </a:p>
                  </a:txBody>
                  <a:tcPr marL="9525" marR="9525" marT="9525" marB="9525" anchor="ctr"/>
                </a:tc>
                <a:tc>
                  <a:txBody>
                    <a:bodyPr/>
                    <a:lstStyle/>
                    <a:p>
                      <a:pPr marL="0" marR="0" algn="ctr">
                        <a:spcBef>
                          <a:spcPts val="0"/>
                        </a:spcBef>
                        <a:spcAft>
                          <a:spcPts val="0"/>
                        </a:spcAft>
                      </a:pPr>
                      <a:r>
                        <a:rPr lang="en-US" sz="1200">
                          <a:effectLst/>
                          <a:latin typeface="Times New Roman"/>
                        </a:rPr>
                        <a:t>-0.542</a:t>
                      </a:r>
                    </a:p>
                  </a:txBody>
                  <a:tcPr marL="9525" marR="9525" marT="9525" marB="9525" anchor="ctr"/>
                </a:tc>
                <a:tc>
                  <a:txBody>
                    <a:bodyPr/>
                    <a:lstStyle/>
                    <a:p>
                      <a:pPr marL="0" marR="0" algn="ctr">
                        <a:spcBef>
                          <a:spcPts val="0"/>
                        </a:spcBef>
                        <a:spcAft>
                          <a:spcPts val="0"/>
                        </a:spcAft>
                      </a:pPr>
                      <a:r>
                        <a:rPr lang="en-US" sz="1200">
                          <a:effectLst/>
                          <a:latin typeface="Times New Roman"/>
                        </a:rPr>
                        <a:t>-0.551</a:t>
                      </a:r>
                    </a:p>
                  </a:txBody>
                  <a:tcPr marL="9525" marR="9525" marT="9525" marB="9525" anchor="ctr"/>
                </a:tc>
                <a:tc>
                  <a:txBody>
                    <a:bodyPr/>
                    <a:lstStyle/>
                    <a:p>
                      <a:pPr marL="0" marR="0" algn="ctr">
                        <a:spcBef>
                          <a:spcPts val="0"/>
                        </a:spcBef>
                        <a:spcAft>
                          <a:spcPts val="0"/>
                        </a:spcAft>
                      </a:pPr>
                      <a:r>
                        <a:rPr lang="en-US" sz="1200">
                          <a:effectLst/>
                          <a:latin typeface="Times New Roman"/>
                        </a:rPr>
                        <a:t>±0.534</a:t>
                      </a:r>
                    </a:p>
                  </a:txBody>
                  <a:tcPr marL="9525" marR="9525" marT="9525" marB="9525" anchor="ctr"/>
                </a:tc>
                <a:tc>
                  <a:txBody>
                    <a:bodyPr/>
                    <a:lstStyle/>
                    <a:p>
                      <a:pPr marL="0" marR="0" algn="ctr">
                        <a:spcBef>
                          <a:spcPts val="0"/>
                        </a:spcBef>
                        <a:spcAft>
                          <a:spcPts val="0"/>
                        </a:spcAft>
                      </a:pPr>
                      <a:r>
                        <a:rPr lang="en-US" sz="1200">
                          <a:effectLst/>
                          <a:latin typeface="Times New Roman"/>
                        </a:rPr>
                        <a:t>±0.534</a:t>
                      </a:r>
                    </a:p>
                  </a:txBody>
                  <a:tcPr marL="9525" marR="9525" marT="9525" marB="9525" anchor="ctr"/>
                </a:tc>
              </a:tr>
              <a:tr h="270199">
                <a:tc>
                  <a:txBody>
                    <a:bodyPr/>
                    <a:lstStyle/>
                    <a:p>
                      <a:pPr marL="0" marR="0" algn="ctr">
                        <a:spcBef>
                          <a:spcPts val="0"/>
                        </a:spcBef>
                        <a:spcAft>
                          <a:spcPts val="0"/>
                        </a:spcAft>
                      </a:pPr>
                      <a:r>
                        <a:rPr lang="en-US" sz="1200" b="1" dirty="0">
                          <a:effectLst/>
                          <a:latin typeface="Times New Roman"/>
                        </a:rPr>
                        <a:t>x128</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2.136</a:t>
                      </a:r>
                    </a:p>
                  </a:txBody>
                  <a:tcPr marL="9525" marR="9525" marT="9525" marB="9525" anchor="ctr"/>
                </a:tc>
                <a:tc>
                  <a:txBody>
                    <a:bodyPr/>
                    <a:lstStyle/>
                    <a:p>
                      <a:pPr marL="0" marR="0" algn="ctr">
                        <a:spcBef>
                          <a:spcPts val="0"/>
                        </a:spcBef>
                        <a:spcAft>
                          <a:spcPts val="0"/>
                        </a:spcAft>
                      </a:pPr>
                      <a:r>
                        <a:rPr lang="en-US" sz="1200">
                          <a:effectLst/>
                          <a:latin typeface="Times New Roman"/>
                        </a:rPr>
                        <a:t>-1.076</a:t>
                      </a:r>
                    </a:p>
                  </a:txBody>
                  <a:tcPr marL="9525" marR="9525" marT="9525" marB="9525" anchor="ctr"/>
                </a:tc>
                <a:tc>
                  <a:txBody>
                    <a:bodyPr/>
                    <a:lstStyle/>
                    <a:p>
                      <a:pPr marL="0" marR="0" algn="ctr">
                        <a:spcBef>
                          <a:spcPts val="0"/>
                        </a:spcBef>
                        <a:spcAft>
                          <a:spcPts val="0"/>
                        </a:spcAft>
                      </a:pPr>
                      <a:r>
                        <a:rPr lang="en-US" sz="1200">
                          <a:effectLst/>
                          <a:latin typeface="Times New Roman"/>
                        </a:rPr>
                        <a:t>-1.084</a:t>
                      </a:r>
                    </a:p>
                  </a:txBody>
                  <a:tcPr marL="9525" marR="9525" marT="9525" marB="9525" anchor="ctr"/>
                </a:tc>
                <a:tc>
                  <a:txBody>
                    <a:bodyPr/>
                    <a:lstStyle/>
                    <a:p>
                      <a:pPr marL="0" marR="0" algn="ctr">
                        <a:spcBef>
                          <a:spcPts val="0"/>
                        </a:spcBef>
                        <a:spcAft>
                          <a:spcPts val="0"/>
                        </a:spcAft>
                      </a:pPr>
                      <a:r>
                        <a:rPr lang="en-US" sz="1200">
                          <a:effectLst/>
                          <a:latin typeface="Times New Roman"/>
                        </a:rPr>
                        <a:t>±1.068</a:t>
                      </a:r>
                    </a:p>
                  </a:txBody>
                  <a:tcPr marL="9525" marR="9525" marT="9525" marB="9525" anchor="ctr"/>
                </a:tc>
                <a:tc>
                  <a:txBody>
                    <a:bodyPr/>
                    <a:lstStyle/>
                    <a:p>
                      <a:pPr marL="0" marR="0" algn="ctr">
                        <a:spcBef>
                          <a:spcPts val="0"/>
                        </a:spcBef>
                        <a:spcAft>
                          <a:spcPts val="0"/>
                        </a:spcAft>
                      </a:pPr>
                      <a:r>
                        <a:rPr lang="en-US" sz="1200">
                          <a:effectLst/>
                          <a:latin typeface="Times New Roman"/>
                        </a:rPr>
                        <a:t>±1.068</a:t>
                      </a:r>
                    </a:p>
                  </a:txBody>
                  <a:tcPr marL="9525" marR="9525" marT="9525" marB="9525" anchor="ctr"/>
                </a:tc>
              </a:tr>
              <a:tr h="270200">
                <a:tc>
                  <a:txBody>
                    <a:bodyPr/>
                    <a:lstStyle/>
                    <a:p>
                      <a:pPr marL="0" marR="0" algn="ctr">
                        <a:spcBef>
                          <a:spcPts val="0"/>
                        </a:spcBef>
                        <a:spcAft>
                          <a:spcPts val="0"/>
                        </a:spcAft>
                      </a:pPr>
                      <a:r>
                        <a:rPr lang="en-US" sz="1200" b="1" dirty="0">
                          <a:effectLst/>
                          <a:latin typeface="Times New Roman"/>
                        </a:rPr>
                        <a:t>x256</a:t>
                      </a:r>
                      <a:endParaRPr lang="en-US" sz="1200" dirty="0">
                        <a:effectLst/>
                        <a:latin typeface="Times New Roman"/>
                      </a:endParaRPr>
                    </a:p>
                  </a:txBody>
                  <a:tcPr marL="9525" marR="9525" marT="9525" marB="9525" anchor="ctr"/>
                </a:tc>
                <a:tc>
                  <a:txBody>
                    <a:bodyPr/>
                    <a:lstStyle/>
                    <a:p>
                      <a:pPr marL="0" marR="0" algn="ctr">
                        <a:spcBef>
                          <a:spcPts val="0"/>
                        </a:spcBef>
                        <a:spcAft>
                          <a:spcPts val="0"/>
                        </a:spcAft>
                      </a:pPr>
                      <a:r>
                        <a:rPr lang="en-US" sz="1200">
                          <a:effectLst/>
                          <a:latin typeface="Times New Roman"/>
                        </a:rPr>
                        <a:t>4.271</a:t>
                      </a:r>
                    </a:p>
                  </a:txBody>
                  <a:tcPr marL="9525" marR="9525" marT="9525" marB="9525" anchor="ctr"/>
                </a:tc>
                <a:tc>
                  <a:txBody>
                    <a:bodyPr/>
                    <a:lstStyle/>
                    <a:p>
                      <a:pPr marL="0" marR="0" algn="ctr">
                        <a:spcBef>
                          <a:spcPts val="0"/>
                        </a:spcBef>
                        <a:spcAft>
                          <a:spcPts val="0"/>
                        </a:spcAft>
                      </a:pPr>
                      <a:r>
                        <a:rPr lang="en-US" sz="1200">
                          <a:effectLst/>
                          <a:latin typeface="Times New Roman"/>
                        </a:rPr>
                        <a:t>-2.144</a:t>
                      </a:r>
                    </a:p>
                  </a:txBody>
                  <a:tcPr marL="9525" marR="9525" marT="9525" marB="9525" anchor="ctr"/>
                </a:tc>
                <a:tc>
                  <a:txBody>
                    <a:bodyPr/>
                    <a:lstStyle/>
                    <a:p>
                      <a:pPr marL="0" marR="0" algn="ctr">
                        <a:spcBef>
                          <a:spcPts val="0"/>
                        </a:spcBef>
                        <a:spcAft>
                          <a:spcPts val="0"/>
                        </a:spcAft>
                      </a:pPr>
                      <a:r>
                        <a:rPr lang="en-US" sz="1200">
                          <a:effectLst/>
                          <a:latin typeface="Times New Roman"/>
                        </a:rPr>
                        <a:t>-2.152</a:t>
                      </a:r>
                    </a:p>
                  </a:txBody>
                  <a:tcPr marL="9525" marR="9525" marT="9525" marB="9525" anchor="ctr"/>
                </a:tc>
                <a:tc>
                  <a:txBody>
                    <a:bodyPr/>
                    <a:lstStyle/>
                    <a:p>
                      <a:pPr marL="0" marR="0" algn="ctr">
                        <a:spcBef>
                          <a:spcPts val="0"/>
                        </a:spcBef>
                        <a:spcAft>
                          <a:spcPts val="0"/>
                        </a:spcAft>
                      </a:pPr>
                      <a:r>
                        <a:rPr lang="en-US" sz="1200">
                          <a:effectLst/>
                          <a:latin typeface="Times New Roman"/>
                        </a:rPr>
                        <a:t>±2.136</a:t>
                      </a:r>
                    </a:p>
                  </a:txBody>
                  <a:tcPr marL="9525" marR="9525" marT="9525" marB="9525" anchor="ctr"/>
                </a:tc>
                <a:tc>
                  <a:txBody>
                    <a:bodyPr/>
                    <a:lstStyle/>
                    <a:p>
                      <a:pPr marL="0" marR="0" algn="ctr">
                        <a:spcBef>
                          <a:spcPts val="0"/>
                        </a:spcBef>
                        <a:spcAft>
                          <a:spcPts val="0"/>
                        </a:spcAft>
                      </a:pPr>
                      <a:r>
                        <a:rPr lang="en-US" sz="1200" dirty="0">
                          <a:effectLst/>
                          <a:latin typeface="Times New Roman"/>
                        </a:rPr>
                        <a:t>±2.136</a:t>
                      </a:r>
                    </a:p>
                  </a:txBody>
                  <a:tcPr marL="9525" marR="9525" marT="9525" marB="9525" anchor="ctr"/>
                </a:tc>
              </a:tr>
            </a:tbl>
          </a:graphicData>
        </a:graphic>
      </p:graphicFrame>
      <p:sp>
        <p:nvSpPr>
          <p:cNvPr id="6" name="Slide Number Placeholder 5"/>
          <p:cNvSpPr>
            <a:spLocks noGrp="1"/>
          </p:cNvSpPr>
          <p:nvPr>
            <p:ph type="sldNum" sz="quarter" idx="12"/>
          </p:nvPr>
        </p:nvSpPr>
        <p:spPr/>
        <p:txBody>
          <a:bodyPr/>
          <a:lstStyle/>
          <a:p>
            <a:fld id="{3FA26D71-5DAE-F545-9655-540C41761610}" type="slidenum">
              <a:rPr lang="en-US" smtClean="0"/>
              <a:t>14</a:t>
            </a:fld>
            <a:endParaRPr lang="en-US"/>
          </a:p>
        </p:txBody>
      </p:sp>
    </p:spTree>
    <p:extLst>
      <p:ext uri="{BB962C8B-B14F-4D97-AF65-F5344CB8AC3E}">
        <p14:creationId xmlns:p14="http://schemas.microsoft.com/office/powerpoint/2010/main" val="3435783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97984"/>
          </a:xfrm>
        </p:spPr>
        <p:txBody>
          <a:bodyPr/>
          <a:lstStyle/>
          <a:p>
            <a:r>
              <a:rPr lang="en-US" dirty="0" smtClean="0"/>
              <a:t>PC165DNR, DNR Spatial Response</a:t>
            </a:r>
            <a:endParaRPr lang="en-US" dirty="0"/>
          </a:p>
        </p:txBody>
      </p:sp>
      <p:sp>
        <p:nvSpPr>
          <p:cNvPr id="3" name="Content Placeholder 2"/>
          <p:cNvSpPr>
            <a:spLocks noGrp="1"/>
          </p:cNvSpPr>
          <p:nvPr>
            <p:ph idx="1"/>
          </p:nvPr>
        </p:nvSpPr>
        <p:spPr>
          <a:xfrm>
            <a:off x="457200" y="677092"/>
            <a:ext cx="7791116" cy="1047434"/>
          </a:xfrm>
        </p:spPr>
        <p:txBody>
          <a:bodyPr>
            <a:normAutofit fontScale="85000" lnSpcReduction="10000"/>
          </a:bodyPr>
          <a:lstStyle/>
          <a:p>
            <a:pPr marL="227013" indent="-227013">
              <a:spcBef>
                <a:spcPts val="400"/>
              </a:spcBef>
            </a:pPr>
            <a:r>
              <a:rPr lang="en-US" sz="2400" dirty="0" smtClean="0"/>
              <a:t>200 mm f/10 SCT w/ f/3.3 FR, PC165DNR. Clear, traces of thin cirrus.</a:t>
            </a:r>
          </a:p>
          <a:p>
            <a:pPr marL="227013" indent="-227013">
              <a:spcBef>
                <a:spcPts val="400"/>
              </a:spcBef>
            </a:pPr>
            <a:r>
              <a:rPr lang="en-US" sz="2400" dirty="0" smtClean="0"/>
              <a:t>Recorded stars near equator, moving ~15 as/sec. Star </a:t>
            </a:r>
            <a:r>
              <a:rPr lang="en-US" sz="2400" dirty="0" err="1" smtClean="0"/>
              <a:t>Vmag</a:t>
            </a:r>
            <a:r>
              <a:rPr lang="en-US" sz="2400" dirty="0" smtClean="0"/>
              <a:t> 8.9.</a:t>
            </a:r>
          </a:p>
          <a:p>
            <a:pPr marL="227013" indent="-227013">
              <a:spcBef>
                <a:spcPts val="400"/>
              </a:spcBef>
            </a:pPr>
            <a:r>
              <a:rPr lang="en-US" sz="2400" dirty="0" smtClean="0"/>
              <a:t>Drift motion: ~2 as/pixel -&gt; 7.5 pix/sec -&gt; 0.25 pix/frame.</a:t>
            </a:r>
            <a:endParaRPr lang="en-US" sz="2400" dirty="0"/>
          </a:p>
          <a:p>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4113196860"/>
              </p:ext>
            </p:extLst>
          </p:nvPr>
        </p:nvGraphicFramePr>
        <p:xfrm>
          <a:off x="1077486" y="1682427"/>
          <a:ext cx="3547988" cy="5048942"/>
        </p:xfrm>
        <a:graphic>
          <a:graphicData uri="http://schemas.openxmlformats.org/drawingml/2006/table">
            <a:tbl>
              <a:tblPr firstRow="1" bandRow="1">
                <a:tableStyleId>{5C22544A-7EE6-4342-B048-85BDC9FD1C3A}</a:tableStyleId>
              </a:tblPr>
              <a:tblGrid>
                <a:gridCol w="1219200"/>
                <a:gridCol w="1419727"/>
                <a:gridCol w="909061"/>
              </a:tblGrid>
              <a:tr h="296096">
                <a:tc>
                  <a:txBody>
                    <a:bodyPr/>
                    <a:lstStyle/>
                    <a:p>
                      <a:pPr algn="ctr"/>
                      <a:r>
                        <a:rPr lang="en-US" dirty="0" smtClean="0"/>
                        <a:t>Exposure</a:t>
                      </a:r>
                      <a:endParaRPr lang="en-US" dirty="0"/>
                    </a:p>
                  </a:txBody>
                  <a:tcPr/>
                </a:tc>
                <a:tc>
                  <a:txBody>
                    <a:bodyPr/>
                    <a:lstStyle/>
                    <a:p>
                      <a:pPr algn="ctr"/>
                      <a:r>
                        <a:rPr lang="en-US" dirty="0" smtClean="0"/>
                        <a:t>DNR</a:t>
                      </a:r>
                      <a:r>
                        <a:rPr lang="en-US" baseline="0" dirty="0" smtClean="0"/>
                        <a:t> On/Off</a:t>
                      </a:r>
                      <a:endParaRPr lang="en-US" dirty="0"/>
                    </a:p>
                  </a:txBody>
                  <a:tcPr/>
                </a:tc>
                <a:tc>
                  <a:txBody>
                    <a:bodyPr/>
                    <a:lstStyle/>
                    <a:p>
                      <a:pPr algn="ctr"/>
                      <a:r>
                        <a:rPr lang="en-US" dirty="0" smtClean="0"/>
                        <a:t>AGC</a:t>
                      </a:r>
                      <a:endParaRPr lang="en-US" dirty="0"/>
                    </a:p>
                  </a:txBody>
                  <a:tcPr/>
                </a:tc>
              </a:tr>
              <a:tr h="669026">
                <a:tc>
                  <a:txBody>
                    <a:bodyPr/>
                    <a:lstStyle/>
                    <a:p>
                      <a:pPr algn="ctr">
                        <a:lnSpc>
                          <a:spcPct val="150000"/>
                        </a:lnSpc>
                      </a:pPr>
                      <a:r>
                        <a:rPr lang="en-US" dirty="0" smtClean="0"/>
                        <a:t>30 fps</a:t>
                      </a:r>
                    </a:p>
                  </a:txBody>
                  <a:tcPr/>
                </a:tc>
                <a:tc>
                  <a:txBody>
                    <a:bodyPr/>
                    <a:lstStyle/>
                    <a:p>
                      <a:pPr algn="ctr">
                        <a:lnSpc>
                          <a:spcPct val="150000"/>
                        </a:lnSpc>
                      </a:pPr>
                      <a:r>
                        <a:rPr lang="en-US" dirty="0" smtClean="0"/>
                        <a:t>ON</a:t>
                      </a:r>
                      <a:endParaRPr lang="en-US" dirty="0"/>
                    </a:p>
                  </a:txBody>
                  <a:tcPr/>
                </a:tc>
                <a:tc>
                  <a:txBody>
                    <a:bodyPr/>
                    <a:lstStyle/>
                    <a:p>
                      <a:pPr>
                        <a:lnSpc>
                          <a:spcPct val="150000"/>
                        </a:lnSpc>
                      </a:pPr>
                      <a:r>
                        <a:rPr lang="en-US" dirty="0" smtClean="0"/>
                        <a:t>Med</a:t>
                      </a:r>
                      <a:endParaRPr lang="en-US" dirty="0"/>
                    </a:p>
                  </a:txBody>
                  <a:tcPr/>
                </a:tc>
              </a:tr>
              <a:tr h="669026">
                <a:tc>
                  <a:txBody>
                    <a:bodyPr/>
                    <a:lstStyle/>
                    <a:p>
                      <a:pPr algn="ctr">
                        <a:lnSpc>
                          <a:spcPct val="150000"/>
                        </a:lnSpc>
                      </a:pPr>
                      <a:r>
                        <a:rPr lang="en-US" dirty="0" smtClean="0"/>
                        <a:t>4x</a:t>
                      </a:r>
                      <a:endParaRPr lang="en-US" dirty="0"/>
                    </a:p>
                  </a:txBody>
                  <a:tcPr/>
                </a:tc>
                <a:tc>
                  <a:txBody>
                    <a:bodyPr/>
                    <a:lstStyle/>
                    <a:p>
                      <a:pPr algn="ctr">
                        <a:lnSpc>
                          <a:spcPct val="150000"/>
                        </a:lnSpc>
                      </a:pPr>
                      <a:r>
                        <a:rPr lang="en-US" dirty="0" smtClean="0"/>
                        <a:t>ON</a:t>
                      </a:r>
                      <a:endParaRPr lang="en-US" dirty="0"/>
                    </a:p>
                  </a:txBody>
                  <a:tcPr/>
                </a:tc>
                <a:tc>
                  <a:txBody>
                    <a:bodyPr/>
                    <a:lstStyle/>
                    <a:p>
                      <a:pPr>
                        <a:lnSpc>
                          <a:spcPct val="150000"/>
                        </a:lnSpc>
                      </a:pPr>
                      <a:r>
                        <a:rPr lang="en-US" dirty="0" smtClean="0"/>
                        <a:t>Med</a:t>
                      </a:r>
                      <a:endParaRPr lang="en-US" dirty="0"/>
                    </a:p>
                  </a:txBody>
                  <a:tcPr/>
                </a:tc>
              </a:tr>
              <a:tr h="669026">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dirty="0" smtClean="0"/>
                        <a:t>8x</a:t>
                      </a:r>
                    </a:p>
                  </a:txBody>
                  <a:tcPr/>
                </a:tc>
                <a:tc>
                  <a:txBody>
                    <a:bodyPr/>
                    <a:lstStyle/>
                    <a:p>
                      <a:pPr algn="ctr">
                        <a:lnSpc>
                          <a:spcPct val="150000"/>
                        </a:lnSpc>
                      </a:pPr>
                      <a:r>
                        <a:rPr lang="en-US" dirty="0" smtClean="0"/>
                        <a:t>ON</a:t>
                      </a:r>
                      <a:endParaRPr lang="en-US" dirty="0"/>
                    </a:p>
                  </a:txBody>
                  <a:tcPr/>
                </a:tc>
                <a:tc>
                  <a:txBody>
                    <a:bodyPr/>
                    <a:lstStyle/>
                    <a:p>
                      <a:pPr algn="r">
                        <a:lnSpc>
                          <a:spcPct val="150000"/>
                        </a:lnSpc>
                      </a:pPr>
                      <a:r>
                        <a:rPr lang="en-US" dirty="0" smtClean="0"/>
                        <a:t>High</a:t>
                      </a:r>
                      <a:endParaRPr lang="en-US" dirty="0"/>
                    </a:p>
                  </a:txBody>
                  <a:tcPr/>
                </a:tc>
              </a:tr>
              <a:tr h="669026">
                <a:tc>
                  <a:txBody>
                    <a:bodyPr/>
                    <a:lstStyle/>
                    <a:p>
                      <a:pPr algn="ctr">
                        <a:lnSpc>
                          <a:spcPct val="150000"/>
                        </a:lnSpc>
                      </a:pPr>
                      <a:r>
                        <a:rPr lang="en-US" dirty="0" smtClean="0"/>
                        <a:t>16x</a:t>
                      </a:r>
                      <a:endParaRPr lang="en-US" dirty="0"/>
                    </a:p>
                  </a:txBody>
                  <a:tcPr/>
                </a:tc>
                <a:tc>
                  <a:txBody>
                    <a:bodyPr/>
                    <a:lstStyle/>
                    <a:p>
                      <a:pPr algn="ctr">
                        <a:lnSpc>
                          <a:spcPct val="150000"/>
                        </a:lnSpc>
                      </a:pPr>
                      <a:r>
                        <a:rPr lang="en-US" dirty="0" smtClean="0"/>
                        <a:t>ON</a:t>
                      </a:r>
                      <a:endParaRPr lang="en-US" dirty="0"/>
                    </a:p>
                  </a:txBody>
                  <a:tcPr/>
                </a:tc>
                <a:tc>
                  <a:txBody>
                    <a:bodyPr/>
                    <a:lstStyle/>
                    <a:p>
                      <a:pPr>
                        <a:lnSpc>
                          <a:spcPct val="150000"/>
                        </a:lnSpc>
                      </a:pPr>
                      <a:r>
                        <a:rPr lang="en-US" dirty="0" smtClean="0"/>
                        <a:t>Med</a:t>
                      </a:r>
                      <a:endParaRPr lang="en-US" dirty="0"/>
                    </a:p>
                  </a:txBody>
                  <a:tcPr/>
                </a:tc>
              </a:tr>
              <a:tr h="669026">
                <a:tc>
                  <a:txBody>
                    <a:bodyPr/>
                    <a:lstStyle/>
                    <a:p>
                      <a:pPr algn="ctr">
                        <a:lnSpc>
                          <a:spcPct val="150000"/>
                        </a:lnSpc>
                      </a:pPr>
                      <a:r>
                        <a:rPr lang="en-US" dirty="0" smtClean="0"/>
                        <a:t>16x</a:t>
                      </a:r>
                      <a:endParaRPr lang="en-US" dirty="0"/>
                    </a:p>
                  </a:txBody>
                  <a:tcPr/>
                </a:tc>
                <a:tc>
                  <a:txBody>
                    <a:bodyPr/>
                    <a:lstStyle/>
                    <a:p>
                      <a:pPr algn="l">
                        <a:lnSpc>
                          <a:spcPct val="150000"/>
                        </a:lnSpc>
                      </a:pPr>
                      <a:r>
                        <a:rPr lang="en-US" dirty="0" smtClean="0"/>
                        <a:t>OFF</a:t>
                      </a:r>
                      <a:endParaRPr lang="en-US" dirty="0"/>
                    </a:p>
                  </a:txBody>
                  <a:tcPr/>
                </a:tc>
                <a:tc>
                  <a:txBody>
                    <a:bodyPr/>
                    <a:lstStyle/>
                    <a:p>
                      <a:pPr>
                        <a:lnSpc>
                          <a:spcPct val="150000"/>
                        </a:lnSpc>
                      </a:pPr>
                      <a:r>
                        <a:rPr lang="en-US" dirty="0" smtClean="0"/>
                        <a:t>Med</a:t>
                      </a:r>
                      <a:endParaRPr lang="en-US" dirty="0"/>
                    </a:p>
                  </a:txBody>
                  <a:tcPr/>
                </a:tc>
              </a:tr>
              <a:tr h="669026">
                <a:tc>
                  <a:txBody>
                    <a:bodyPr/>
                    <a:lstStyle/>
                    <a:p>
                      <a:pPr algn="ctr">
                        <a:lnSpc>
                          <a:spcPct val="150000"/>
                        </a:lnSpc>
                      </a:pPr>
                      <a:r>
                        <a:rPr lang="en-US" dirty="0" smtClean="0"/>
                        <a:t>32x</a:t>
                      </a:r>
                      <a:endParaRPr lang="en-US" dirty="0"/>
                    </a:p>
                  </a:txBody>
                  <a:tcPr/>
                </a:tc>
                <a:tc>
                  <a:txBody>
                    <a:bodyPr/>
                    <a:lstStyle/>
                    <a:p>
                      <a:pPr algn="l">
                        <a:lnSpc>
                          <a:spcPct val="150000"/>
                        </a:lnSpc>
                      </a:pPr>
                      <a:r>
                        <a:rPr lang="en-US" dirty="0" smtClean="0"/>
                        <a:t>OFF</a:t>
                      </a:r>
                      <a:endParaRPr lang="en-US" dirty="0"/>
                    </a:p>
                  </a:txBody>
                  <a:tcPr/>
                </a:tc>
                <a:tc>
                  <a:txBody>
                    <a:bodyPr/>
                    <a:lstStyle/>
                    <a:p>
                      <a:pPr>
                        <a:lnSpc>
                          <a:spcPct val="150000"/>
                        </a:lnSpc>
                      </a:pPr>
                      <a:r>
                        <a:rPr lang="en-US" dirty="0" smtClean="0"/>
                        <a:t>Med</a:t>
                      </a:r>
                      <a:endParaRPr lang="en-US" dirty="0"/>
                    </a:p>
                  </a:txBody>
                  <a:tcPr/>
                </a:tc>
              </a:tr>
              <a:tr h="669026">
                <a:tc>
                  <a:txBody>
                    <a:bodyPr/>
                    <a:lstStyle/>
                    <a:p>
                      <a:pPr algn="ctr">
                        <a:lnSpc>
                          <a:spcPct val="150000"/>
                        </a:lnSpc>
                      </a:pPr>
                      <a:r>
                        <a:rPr lang="en-US" dirty="0" smtClean="0"/>
                        <a:t>32X</a:t>
                      </a:r>
                      <a:endParaRPr lang="en-US" dirty="0"/>
                    </a:p>
                  </a:txBody>
                  <a:tcPr/>
                </a:tc>
                <a:tc>
                  <a:txBody>
                    <a:bodyPr/>
                    <a:lstStyle/>
                    <a:p>
                      <a:pPr algn="ctr">
                        <a:lnSpc>
                          <a:spcPct val="150000"/>
                        </a:lnSpc>
                      </a:pPr>
                      <a:r>
                        <a:rPr lang="en-US" dirty="0" smtClean="0"/>
                        <a:t>ON</a:t>
                      </a:r>
                      <a:endParaRPr lang="en-US" dirty="0"/>
                    </a:p>
                  </a:txBody>
                  <a:tcPr/>
                </a:tc>
                <a:tc>
                  <a:txBody>
                    <a:bodyPr/>
                    <a:lstStyle/>
                    <a:p>
                      <a:pPr>
                        <a:lnSpc>
                          <a:spcPct val="150000"/>
                        </a:lnSpc>
                      </a:pPr>
                      <a:r>
                        <a:rPr lang="en-US" dirty="0" smtClean="0"/>
                        <a:t>Med</a:t>
                      </a:r>
                      <a:endParaRPr lang="en-US" dirty="0"/>
                    </a:p>
                  </a:txBody>
                  <a:tcPr/>
                </a:tc>
              </a:tr>
            </a:tbl>
          </a:graphicData>
        </a:graphic>
      </p:graphicFrame>
      <p:sp>
        <p:nvSpPr>
          <p:cNvPr id="8" name="Content Placeholder 2"/>
          <p:cNvSpPr txBox="1">
            <a:spLocks/>
          </p:cNvSpPr>
          <p:nvPr/>
        </p:nvSpPr>
        <p:spPr>
          <a:xfrm>
            <a:off x="4914261" y="1604214"/>
            <a:ext cx="3991614" cy="5347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Still    Moving</a:t>
            </a:r>
            <a:r>
              <a:rPr lang="en-US" sz="2400" dirty="0"/>
              <a:t> </a:t>
            </a:r>
            <a:r>
              <a:rPr lang="en-US" sz="2400" dirty="0" smtClean="0"/>
              <a:t> Noise </a:t>
            </a:r>
            <a:r>
              <a:rPr lang="en-US" sz="1600" dirty="0" smtClean="0"/>
              <a:t>(stretchedx8</a:t>
            </a:r>
            <a:r>
              <a:rPr lang="en-US" sz="1600" dirty="0" smtClean="0"/>
              <a:t>)</a:t>
            </a:r>
          </a:p>
        </p:txBody>
      </p:sp>
      <p:pic>
        <p:nvPicPr>
          <p:cNvPr id="13" name="Picture 12" descr="June27 1_60 DNR Med Still thum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52" y="2060409"/>
            <a:ext cx="635000" cy="635000"/>
          </a:xfrm>
          <a:prstGeom prst="rect">
            <a:avLst/>
          </a:prstGeom>
        </p:spPr>
      </p:pic>
      <p:pic>
        <p:nvPicPr>
          <p:cNvPr id="14" name="Picture 13" descr="June27 4x DNR+ mid moving thum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3814" y="2732675"/>
            <a:ext cx="635000" cy="635000"/>
          </a:xfrm>
          <a:prstGeom prst="rect">
            <a:avLst/>
          </a:prstGeom>
        </p:spPr>
      </p:pic>
      <p:pic>
        <p:nvPicPr>
          <p:cNvPr id="15" name="Picture 14" descr="June27 4x DNR Med still thum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652" y="2732672"/>
            <a:ext cx="635000" cy="635000"/>
          </a:xfrm>
          <a:prstGeom prst="rect">
            <a:avLst/>
          </a:prstGeom>
        </p:spPr>
      </p:pic>
      <p:pic>
        <p:nvPicPr>
          <p:cNvPr id="16" name="Picture 15" descr="June27 16x DNR- Med Still thum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52" y="4068493"/>
            <a:ext cx="635000" cy="635000"/>
          </a:xfrm>
          <a:prstGeom prst="rect">
            <a:avLst/>
          </a:prstGeom>
        </p:spPr>
      </p:pic>
      <p:pic>
        <p:nvPicPr>
          <p:cNvPr id="18" name="Picture 17" descr="June27 16x DNR Med Not Stream thum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3814" y="4068493"/>
            <a:ext cx="635000" cy="635000"/>
          </a:xfrm>
          <a:prstGeom prst="rect">
            <a:avLst/>
          </a:prstGeom>
        </p:spPr>
      </p:pic>
      <p:pic>
        <p:nvPicPr>
          <p:cNvPr id="19" name="Picture 18" descr="June27 16x DNR- med still thumb 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4652" y="4739756"/>
            <a:ext cx="635000" cy="635000"/>
          </a:xfrm>
          <a:prstGeom prst="rect">
            <a:avLst/>
          </a:prstGeom>
        </p:spPr>
      </p:pic>
      <p:pic>
        <p:nvPicPr>
          <p:cNvPr id="20" name="Picture 19" descr="June27 16x DNR- Med no trail thumb.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814" y="4739756"/>
            <a:ext cx="635000" cy="635000"/>
          </a:xfrm>
          <a:prstGeom prst="rect">
            <a:avLst/>
          </a:prstGeom>
        </p:spPr>
      </p:pic>
      <p:pic>
        <p:nvPicPr>
          <p:cNvPr id="23" name="Picture 22" descr="June27 32x DNR- med still thumb.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652" y="5412022"/>
            <a:ext cx="635000" cy="635000"/>
          </a:xfrm>
          <a:prstGeom prst="rect">
            <a:avLst/>
          </a:prstGeom>
        </p:spPr>
      </p:pic>
      <p:pic>
        <p:nvPicPr>
          <p:cNvPr id="24" name="Picture 23" descr="June27 32x DNR- med moving thumb.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3814" y="5412022"/>
            <a:ext cx="635000" cy="635000"/>
          </a:xfrm>
          <a:prstGeom prst="rect">
            <a:avLst/>
          </a:prstGeom>
        </p:spPr>
      </p:pic>
      <p:pic>
        <p:nvPicPr>
          <p:cNvPr id="25" name="Picture 24" descr="June27 32x DNR+ med still thumb.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4652" y="6084285"/>
            <a:ext cx="635000" cy="635000"/>
          </a:xfrm>
          <a:prstGeom prst="rect">
            <a:avLst/>
          </a:prstGeom>
        </p:spPr>
      </p:pic>
      <p:pic>
        <p:nvPicPr>
          <p:cNvPr id="26" name="Picture 25" descr="June27 32x DNR+ med moving thumb.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3814" y="6084285"/>
            <a:ext cx="635000" cy="635000"/>
          </a:xfrm>
          <a:prstGeom prst="rect">
            <a:avLst/>
          </a:prstGeom>
        </p:spPr>
      </p:pic>
      <p:pic>
        <p:nvPicPr>
          <p:cNvPr id="27" name="Picture 26" descr="June27 8x DNR+ High still thumb.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4652" y="3401075"/>
            <a:ext cx="635000" cy="635000"/>
          </a:xfrm>
          <a:prstGeom prst="rect">
            <a:avLst/>
          </a:prstGeom>
        </p:spPr>
      </p:pic>
      <p:pic>
        <p:nvPicPr>
          <p:cNvPr id="28" name="Picture 27" descr="June27 8x DNR+ High moving thumb.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814" y="3401075"/>
            <a:ext cx="635000" cy="635000"/>
          </a:xfrm>
          <a:prstGeom prst="rect">
            <a:avLst/>
          </a:prstGeom>
        </p:spPr>
      </p:pic>
      <p:pic>
        <p:nvPicPr>
          <p:cNvPr id="29" name="Picture 28" descr="June27 1_60 DNR med moving thumb.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83814" y="2060409"/>
            <a:ext cx="635000" cy="635000"/>
          </a:xfrm>
          <a:prstGeom prst="rect">
            <a:avLst/>
          </a:prstGeom>
        </p:spPr>
      </p:pic>
      <p:pic>
        <p:nvPicPr>
          <p:cNvPr id="32" name="Picture 31"/>
          <p:cNvPicPr>
            <a:picLocks noChangeAspect="1"/>
          </p:cNvPicPr>
          <p:nvPr/>
        </p:nvPicPr>
        <p:blipFill>
          <a:blip r:embed="rId17"/>
          <a:stretch>
            <a:fillRect/>
          </a:stretch>
        </p:blipFill>
        <p:spPr>
          <a:xfrm>
            <a:off x="6826634" y="5412022"/>
            <a:ext cx="635000" cy="635000"/>
          </a:xfrm>
          <a:prstGeom prst="rect">
            <a:avLst/>
          </a:prstGeom>
        </p:spPr>
      </p:pic>
      <p:pic>
        <p:nvPicPr>
          <p:cNvPr id="33" name="Picture 32"/>
          <p:cNvPicPr>
            <a:picLocks noChangeAspect="1"/>
          </p:cNvPicPr>
          <p:nvPr/>
        </p:nvPicPr>
        <p:blipFill>
          <a:blip r:embed="rId18"/>
          <a:stretch>
            <a:fillRect/>
          </a:stretch>
        </p:blipFill>
        <p:spPr>
          <a:xfrm>
            <a:off x="6826634" y="6085936"/>
            <a:ext cx="635000" cy="635000"/>
          </a:xfrm>
          <a:prstGeom prst="rect">
            <a:avLst/>
          </a:prstGeom>
        </p:spPr>
      </p:pic>
      <p:pic>
        <p:nvPicPr>
          <p:cNvPr id="34" name="Picture 33"/>
          <p:cNvPicPr>
            <a:picLocks noChangeAspect="1"/>
          </p:cNvPicPr>
          <p:nvPr/>
        </p:nvPicPr>
        <p:blipFill>
          <a:blip r:embed="rId19"/>
          <a:stretch>
            <a:fillRect/>
          </a:stretch>
        </p:blipFill>
        <p:spPr>
          <a:xfrm>
            <a:off x="6826634" y="4068493"/>
            <a:ext cx="635000" cy="635000"/>
          </a:xfrm>
          <a:prstGeom prst="rect">
            <a:avLst/>
          </a:prstGeom>
        </p:spPr>
      </p:pic>
      <p:pic>
        <p:nvPicPr>
          <p:cNvPr id="35" name="Picture 34"/>
          <p:cNvPicPr>
            <a:picLocks noChangeAspect="1"/>
          </p:cNvPicPr>
          <p:nvPr/>
        </p:nvPicPr>
        <p:blipFill>
          <a:blip r:embed="rId20"/>
          <a:stretch>
            <a:fillRect/>
          </a:stretch>
        </p:blipFill>
        <p:spPr>
          <a:xfrm>
            <a:off x="6826634" y="2732675"/>
            <a:ext cx="635000" cy="635000"/>
          </a:xfrm>
          <a:prstGeom prst="rect">
            <a:avLst/>
          </a:prstGeom>
        </p:spPr>
      </p:pic>
      <p:pic>
        <p:nvPicPr>
          <p:cNvPr id="36" name="Picture 35"/>
          <p:cNvPicPr>
            <a:picLocks noChangeAspect="1"/>
          </p:cNvPicPr>
          <p:nvPr/>
        </p:nvPicPr>
        <p:blipFill>
          <a:blip r:embed="rId21"/>
          <a:stretch>
            <a:fillRect/>
          </a:stretch>
        </p:blipFill>
        <p:spPr>
          <a:xfrm>
            <a:off x="6826634" y="2060409"/>
            <a:ext cx="635000" cy="635000"/>
          </a:xfrm>
          <a:prstGeom prst="rect">
            <a:avLst/>
          </a:prstGeom>
        </p:spPr>
      </p:pic>
      <p:pic>
        <p:nvPicPr>
          <p:cNvPr id="37" name="Picture 36"/>
          <p:cNvPicPr>
            <a:picLocks noChangeAspect="1"/>
          </p:cNvPicPr>
          <p:nvPr/>
        </p:nvPicPr>
        <p:blipFill>
          <a:blip r:embed="rId22"/>
          <a:stretch>
            <a:fillRect/>
          </a:stretch>
        </p:blipFill>
        <p:spPr>
          <a:xfrm>
            <a:off x="6826634" y="4739756"/>
            <a:ext cx="635000" cy="635000"/>
          </a:xfrm>
          <a:prstGeom prst="rect">
            <a:avLst/>
          </a:prstGeom>
        </p:spPr>
      </p:pic>
      <p:pic>
        <p:nvPicPr>
          <p:cNvPr id="38" name="Picture 37"/>
          <p:cNvPicPr>
            <a:picLocks noChangeAspect="1"/>
          </p:cNvPicPr>
          <p:nvPr/>
        </p:nvPicPr>
        <p:blipFill>
          <a:blip r:embed="rId23"/>
          <a:stretch>
            <a:fillRect/>
          </a:stretch>
        </p:blipFill>
        <p:spPr>
          <a:xfrm>
            <a:off x="6826634" y="3399905"/>
            <a:ext cx="635000" cy="635000"/>
          </a:xfrm>
          <a:prstGeom prst="rect">
            <a:avLst/>
          </a:prstGeom>
        </p:spPr>
      </p:pic>
      <p:sp>
        <p:nvSpPr>
          <p:cNvPr id="40" name="Slide Number Placeholder 39"/>
          <p:cNvSpPr>
            <a:spLocks noGrp="1"/>
          </p:cNvSpPr>
          <p:nvPr>
            <p:ph type="sldNum" sz="quarter" idx="12"/>
          </p:nvPr>
        </p:nvSpPr>
        <p:spPr/>
        <p:txBody>
          <a:bodyPr/>
          <a:lstStyle/>
          <a:p>
            <a:fld id="{3FA26D71-5DAE-F545-9655-540C41761610}" type="slidenum">
              <a:rPr lang="en-US" smtClean="0"/>
              <a:t>15</a:t>
            </a:fld>
            <a:endParaRPr lang="en-US"/>
          </a:p>
        </p:txBody>
      </p:sp>
      <p:cxnSp>
        <p:nvCxnSpPr>
          <p:cNvPr id="5" name="Straight Arrow Connector 4"/>
          <p:cNvCxnSpPr/>
          <p:nvPr/>
        </p:nvCxnSpPr>
        <p:spPr>
          <a:xfrm>
            <a:off x="7150818" y="4544493"/>
            <a:ext cx="9525" cy="352425"/>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141293" y="5861284"/>
            <a:ext cx="9525" cy="352425"/>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160343" y="2519196"/>
            <a:ext cx="9525" cy="352425"/>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9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97984"/>
          </a:xfrm>
        </p:spPr>
        <p:txBody>
          <a:bodyPr/>
          <a:lstStyle/>
          <a:p>
            <a:r>
              <a:rPr lang="en-US" dirty="0" smtClean="0"/>
              <a:t>Potential for Remote Control</a:t>
            </a:r>
            <a:endParaRPr lang="en-US" dirty="0"/>
          </a:p>
        </p:txBody>
      </p:sp>
      <p:sp>
        <p:nvSpPr>
          <p:cNvPr id="6" name="Content Placeholder 5"/>
          <p:cNvSpPr>
            <a:spLocks noGrp="1"/>
          </p:cNvSpPr>
          <p:nvPr>
            <p:ph idx="1"/>
          </p:nvPr>
        </p:nvSpPr>
        <p:spPr>
          <a:xfrm>
            <a:off x="227263" y="663298"/>
            <a:ext cx="8764268" cy="4525963"/>
          </a:xfrm>
        </p:spPr>
        <p:txBody>
          <a:bodyPr>
            <a:normAutofit/>
          </a:bodyPr>
          <a:lstStyle/>
          <a:p>
            <a:pPr marL="227013" indent="-227013"/>
            <a:r>
              <a:rPr lang="en-US" sz="2400" dirty="0" smtClean="0"/>
              <a:t>Hand-paddle development showed that the PC165DNR’s (and perhaps other OSD cameras’?) switches pull down to a common ground connection. This eases two exciting possibilities:</a:t>
            </a:r>
          </a:p>
          <a:p>
            <a:pPr marL="454026" lvl="1" indent="-227013"/>
            <a:r>
              <a:rPr lang="en-US" dirty="0" smtClean="0"/>
              <a:t>External “hand paddle” control physically intuitive user interface</a:t>
            </a:r>
          </a:p>
          <a:p>
            <a:pPr marL="454026" lvl="1" indent="-227013"/>
            <a:r>
              <a:rPr lang="en-US" sz="2400" dirty="0" smtClean="0"/>
              <a:t>Machine-to-machine control: Automated observatory, </a:t>
            </a:r>
            <a:r>
              <a:rPr lang="en-US" sz="2400" dirty="0" smtClean="0"/>
              <a:t>remote-control robotic scope</a:t>
            </a:r>
            <a:endParaRPr lang="en-US" sz="2400" dirty="0" smtClean="0"/>
          </a:p>
          <a:p>
            <a:pPr marL="227013" indent="-227013"/>
            <a:endParaRPr lang="en-US" sz="2400" dirty="0"/>
          </a:p>
        </p:txBody>
      </p:sp>
      <p:pic>
        <p:nvPicPr>
          <p:cNvPr id="4" name="Picture 3"/>
          <p:cNvPicPr>
            <a:picLocks noChangeAspect="1"/>
          </p:cNvPicPr>
          <p:nvPr/>
        </p:nvPicPr>
        <p:blipFill>
          <a:blip r:embed="rId3"/>
          <a:stretch>
            <a:fillRect/>
          </a:stretch>
        </p:blipFill>
        <p:spPr>
          <a:xfrm>
            <a:off x="4417464" y="2713788"/>
            <a:ext cx="4574067" cy="4010527"/>
          </a:xfrm>
          <a:prstGeom prst="rect">
            <a:avLst/>
          </a:prstGeom>
        </p:spPr>
      </p:pic>
      <p:sp>
        <p:nvSpPr>
          <p:cNvPr id="5" name="TextBox 4"/>
          <p:cNvSpPr txBox="1"/>
          <p:nvPr/>
        </p:nvSpPr>
        <p:spPr>
          <a:xfrm>
            <a:off x="7588908" y="6454455"/>
            <a:ext cx="1255537" cy="338554"/>
          </a:xfrm>
          <a:prstGeom prst="rect">
            <a:avLst/>
          </a:prstGeom>
          <a:noFill/>
        </p:spPr>
        <p:txBody>
          <a:bodyPr wrap="none" rtlCol="0">
            <a:spAutoFit/>
          </a:bodyPr>
          <a:lstStyle/>
          <a:p>
            <a:r>
              <a:rPr lang="en-US" sz="1600" dirty="0"/>
              <a:t>Kevin </a:t>
            </a:r>
            <a:r>
              <a:rPr lang="en-US" sz="1600" dirty="0" err="1"/>
              <a:t>Palivec</a:t>
            </a:r>
            <a:endParaRPr lang="en-US" sz="1600" dirty="0"/>
          </a:p>
        </p:txBody>
      </p:sp>
      <p:pic>
        <p:nvPicPr>
          <p:cNvPr id="7" name="Picture 6" descr="Finished camera and padd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6" y="3227117"/>
            <a:ext cx="4333240" cy="3251200"/>
          </a:xfrm>
          <a:prstGeom prst="rect">
            <a:avLst/>
          </a:prstGeom>
        </p:spPr>
      </p:pic>
      <p:sp>
        <p:nvSpPr>
          <p:cNvPr id="8" name="TextBox 7"/>
          <p:cNvSpPr txBox="1"/>
          <p:nvPr/>
        </p:nvSpPr>
        <p:spPr>
          <a:xfrm>
            <a:off x="3258807" y="6398109"/>
            <a:ext cx="940579" cy="338554"/>
          </a:xfrm>
          <a:prstGeom prst="rect">
            <a:avLst/>
          </a:prstGeom>
          <a:noFill/>
        </p:spPr>
        <p:txBody>
          <a:bodyPr wrap="none" rtlCol="0">
            <a:spAutoFit/>
          </a:bodyPr>
          <a:lstStyle/>
          <a:p>
            <a:r>
              <a:rPr lang="en-US" sz="1600" dirty="0" smtClean="0"/>
              <a:t>Ted Swift</a:t>
            </a:r>
            <a:endParaRPr lang="en-US" sz="1600" dirty="0"/>
          </a:p>
        </p:txBody>
      </p:sp>
      <p:sp>
        <p:nvSpPr>
          <p:cNvPr id="10" name="Slide Number Placeholder 9"/>
          <p:cNvSpPr>
            <a:spLocks noGrp="1"/>
          </p:cNvSpPr>
          <p:nvPr>
            <p:ph type="sldNum" sz="quarter" idx="12"/>
          </p:nvPr>
        </p:nvSpPr>
        <p:spPr/>
        <p:txBody>
          <a:bodyPr/>
          <a:lstStyle/>
          <a:p>
            <a:fld id="{3FA26D71-5DAE-F545-9655-540C41761610}" type="slidenum">
              <a:rPr lang="en-US" smtClean="0"/>
              <a:t>16</a:t>
            </a:fld>
            <a:endParaRPr lang="en-US"/>
          </a:p>
        </p:txBody>
      </p:sp>
    </p:spTree>
    <p:extLst>
      <p:ext uri="{BB962C8B-B14F-4D97-AF65-F5344CB8AC3E}">
        <p14:creationId xmlns:p14="http://schemas.microsoft.com/office/powerpoint/2010/main" val="202375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97984"/>
          </a:xfrm>
        </p:spPr>
        <p:txBody>
          <a:bodyPr/>
          <a:lstStyle/>
          <a:p>
            <a:r>
              <a:rPr lang="en-US" dirty="0" smtClean="0"/>
              <a:t>Conclusions &amp; Recommendations</a:t>
            </a:r>
            <a:endParaRPr lang="en-US" dirty="0"/>
          </a:p>
        </p:txBody>
      </p:sp>
      <p:sp>
        <p:nvSpPr>
          <p:cNvPr id="3" name="Content Placeholder 2"/>
          <p:cNvSpPr>
            <a:spLocks noGrp="1"/>
          </p:cNvSpPr>
          <p:nvPr>
            <p:ph idx="1"/>
          </p:nvPr>
        </p:nvSpPr>
        <p:spPr>
          <a:xfrm>
            <a:off x="333375" y="859163"/>
            <a:ext cx="8515349" cy="5664626"/>
          </a:xfrm>
        </p:spPr>
        <p:txBody>
          <a:bodyPr>
            <a:normAutofit fontScale="92500" lnSpcReduction="10000"/>
          </a:bodyPr>
          <a:lstStyle/>
          <a:p>
            <a:pPr defTabSz="274320"/>
            <a:r>
              <a:rPr lang="en-US" dirty="0" smtClean="0"/>
              <a:t>The PC165DNR can detect </a:t>
            </a:r>
            <a:r>
              <a:rPr lang="en-US" dirty="0" smtClean="0"/>
              <a:t>quite faint sources, applicable </a:t>
            </a:r>
            <a:r>
              <a:rPr lang="en-US" dirty="0" smtClean="0"/>
              <a:t>to </a:t>
            </a:r>
            <a:r>
              <a:rPr lang="en-US" dirty="0" smtClean="0"/>
              <a:t>some Trans-Neptunian Object (TNO) </a:t>
            </a:r>
            <a:r>
              <a:rPr lang="en-US" dirty="0" err="1" smtClean="0"/>
              <a:t>occultations</a:t>
            </a:r>
            <a:r>
              <a:rPr lang="en-US" dirty="0" smtClean="0"/>
              <a:t>.</a:t>
            </a:r>
          </a:p>
          <a:p>
            <a:pPr lvl="1" defTabSz="274320"/>
            <a:r>
              <a:rPr lang="en-US" dirty="0"/>
              <a:t>mag 12.3 at 30 fps to mag ~17 at 1 frame/4.3 sec on an 25 cm </a:t>
            </a:r>
            <a:r>
              <a:rPr lang="en-US" dirty="0" smtClean="0"/>
              <a:t>Newtonian</a:t>
            </a:r>
          </a:p>
          <a:p>
            <a:pPr lvl="1" defTabSz="274320"/>
            <a:r>
              <a:rPr lang="en-US" dirty="0" smtClean="0"/>
              <a:t>(or </a:t>
            </a:r>
            <a:r>
              <a:rPr lang="en-US" dirty="0"/>
              <a:t>~11.8 to ~16.5 with a 20 cm scope).</a:t>
            </a:r>
            <a:endParaRPr lang="en-US" dirty="0"/>
          </a:p>
          <a:p>
            <a:pPr defTabSz="274320"/>
            <a:r>
              <a:rPr lang="en-US" dirty="0" smtClean="0"/>
              <a:t>The PC164EX2 is slightly more sensitive than the PC165DNR at </a:t>
            </a:r>
            <a:r>
              <a:rPr lang="en-US" dirty="0"/>
              <a:t>30 fps</a:t>
            </a:r>
            <a:r>
              <a:rPr lang="en-US" dirty="0" smtClean="0"/>
              <a:t>, but the DNR surpasses the EX2 for integrations greater than </a:t>
            </a:r>
            <a:r>
              <a:rPr lang="en-US" dirty="0" smtClean="0"/>
              <a:t>2X (2 fields = 1 frame).</a:t>
            </a:r>
            <a:endParaRPr lang="en-US" dirty="0" smtClean="0"/>
          </a:p>
          <a:p>
            <a:pPr defTabSz="274320"/>
            <a:r>
              <a:rPr lang="en-US" dirty="0" smtClean="0"/>
              <a:t>Whenever </a:t>
            </a:r>
            <a:r>
              <a:rPr lang="en-US" dirty="0" smtClean="0"/>
              <a:t>possible, use </a:t>
            </a:r>
            <a:r>
              <a:rPr lang="en-US" dirty="0" smtClean="0"/>
              <a:t>AGC=Medium.</a:t>
            </a:r>
          </a:p>
          <a:p>
            <a:pPr lvl="1" defTabSz="274320"/>
            <a:r>
              <a:rPr lang="en-US" dirty="0"/>
              <a:t>With AGC set to High, image noise is significant</a:t>
            </a:r>
            <a:r>
              <a:rPr lang="en-US" dirty="0" smtClean="0"/>
              <a:t>. </a:t>
            </a:r>
            <a:r>
              <a:rPr lang="en-US" dirty="0"/>
              <a:t>Hot pixels a problem at AGC=High at longer </a:t>
            </a:r>
            <a:r>
              <a:rPr lang="en-US" dirty="0" smtClean="0"/>
              <a:t>exposures.</a:t>
            </a:r>
            <a:endParaRPr lang="en-US" dirty="0" smtClean="0"/>
          </a:p>
          <a:p>
            <a:pPr defTabSz="274320"/>
            <a:r>
              <a:rPr lang="en-US" dirty="0" smtClean="0"/>
              <a:t>Used </a:t>
            </a:r>
            <a:r>
              <a:rPr lang="en-US" dirty="0" smtClean="0"/>
              <a:t>carefully, DNR may actually be useful</a:t>
            </a:r>
            <a:r>
              <a:rPr lang="en-US" dirty="0" smtClean="0"/>
              <a:t>.</a:t>
            </a:r>
          </a:p>
          <a:p>
            <a:pPr lvl="1" defTabSz="274320"/>
            <a:r>
              <a:rPr lang="en-US" dirty="0"/>
              <a:t>Digital noise reduction (DNR) “softens” stars slightly, but reduces background </a:t>
            </a:r>
            <a:r>
              <a:rPr lang="en-US" dirty="0" smtClean="0"/>
              <a:t>noise at AGC=High.</a:t>
            </a:r>
          </a:p>
          <a:p>
            <a:pPr defTabSz="274320"/>
            <a:r>
              <a:rPr lang="en-US" dirty="0" smtClean="0"/>
              <a:t>Use Gerhard </a:t>
            </a:r>
            <a:r>
              <a:rPr lang="en-US" dirty="0" err="1" smtClean="0"/>
              <a:t>Dangl’s</a:t>
            </a:r>
            <a:r>
              <a:rPr lang="en-US" dirty="0" smtClean="0"/>
              <a:t> tables for integration delay </a:t>
            </a:r>
            <a:r>
              <a:rPr lang="en-US" dirty="0" err="1" smtClean="0"/>
              <a:t>correcton</a:t>
            </a:r>
            <a:r>
              <a:rPr lang="en-US" dirty="0" smtClean="0"/>
              <a:t>.</a:t>
            </a:r>
            <a:endParaRPr lang="en-US" dirty="0"/>
          </a:p>
        </p:txBody>
      </p:sp>
      <p:sp>
        <p:nvSpPr>
          <p:cNvPr id="5" name="Slide Number Placeholder 4"/>
          <p:cNvSpPr>
            <a:spLocks noGrp="1"/>
          </p:cNvSpPr>
          <p:nvPr>
            <p:ph type="sldNum" sz="quarter" idx="12"/>
          </p:nvPr>
        </p:nvSpPr>
        <p:spPr/>
        <p:txBody>
          <a:bodyPr/>
          <a:lstStyle/>
          <a:p>
            <a:fld id="{3FA26D71-5DAE-F545-9655-540C41761610}" type="slidenum">
              <a:rPr lang="en-US" smtClean="0"/>
              <a:t>17</a:t>
            </a:fld>
            <a:endParaRPr lang="en-US"/>
          </a:p>
        </p:txBody>
      </p:sp>
    </p:spTree>
    <p:extLst>
      <p:ext uri="{BB962C8B-B14F-4D97-AF65-F5344CB8AC3E}">
        <p14:creationId xmlns:p14="http://schemas.microsoft.com/office/powerpoint/2010/main" val="44420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3"/>
            <a:ext cx="8229600" cy="797984"/>
          </a:xfrm>
        </p:spPr>
        <p:txBody>
          <a:bodyPr/>
          <a:lstStyle/>
          <a:p>
            <a:r>
              <a:rPr lang="en-US" dirty="0"/>
              <a:t>Conclusions &amp; Recommendations</a:t>
            </a:r>
          </a:p>
        </p:txBody>
      </p:sp>
      <p:sp>
        <p:nvSpPr>
          <p:cNvPr id="3" name="Content Placeholder 2"/>
          <p:cNvSpPr>
            <a:spLocks noGrp="1"/>
          </p:cNvSpPr>
          <p:nvPr>
            <p:ph idx="1"/>
          </p:nvPr>
        </p:nvSpPr>
        <p:spPr>
          <a:xfrm>
            <a:off x="295275" y="1011148"/>
            <a:ext cx="8391525" cy="5531590"/>
          </a:xfrm>
        </p:spPr>
        <p:txBody>
          <a:bodyPr>
            <a:normAutofit fontScale="92500" lnSpcReduction="10000"/>
          </a:bodyPr>
          <a:lstStyle/>
          <a:p>
            <a:r>
              <a:rPr lang="en-US" dirty="0" smtClean="0"/>
              <a:t>(With thanks to Tony George’s 2013 IOTA presentation):</a:t>
            </a:r>
            <a:endParaRPr lang="en-US" dirty="0" smtClean="0"/>
          </a:p>
          <a:p>
            <a:r>
              <a:rPr lang="en-US" dirty="0" smtClean="0"/>
              <a:t>Choose </a:t>
            </a:r>
            <a:r>
              <a:rPr lang="en-US" dirty="0" smtClean="0"/>
              <a:t>the shortest exposure time needed to get a “stable” star, but not less than 1/60 second. This maximizes time resolution.</a:t>
            </a:r>
          </a:p>
          <a:p>
            <a:r>
              <a:rPr lang="en-US" dirty="0" smtClean="0"/>
              <a:t>Use the explicit exposure settings (2x, 4x…) rather than </a:t>
            </a:r>
            <a:r>
              <a:rPr lang="en-US" dirty="0" smtClean="0"/>
              <a:t>unpredictable “Sense </a:t>
            </a:r>
            <a:r>
              <a:rPr lang="en-US" dirty="0" smtClean="0"/>
              <a:t>Up” setting.</a:t>
            </a:r>
          </a:p>
          <a:p>
            <a:r>
              <a:rPr lang="en-US" dirty="0" smtClean="0"/>
              <a:t>Gamma appears to be fixed at 0.45 in the PC165DNR</a:t>
            </a:r>
            <a:r>
              <a:rPr lang="en-US" dirty="0" smtClean="0"/>
              <a:t>.</a:t>
            </a:r>
          </a:p>
          <a:p>
            <a:pPr lvl="1"/>
            <a:r>
              <a:rPr lang="en-US" dirty="0" smtClean="0"/>
              <a:t>Can use gamma correction in </a:t>
            </a:r>
            <a:r>
              <a:rPr lang="en-US" dirty="0" err="1" smtClean="0"/>
              <a:t>LiMovie</a:t>
            </a:r>
            <a:r>
              <a:rPr lang="en-US" dirty="0" smtClean="0"/>
              <a:t>, etc. (1/0.45 = 2.2).</a:t>
            </a:r>
            <a:endParaRPr lang="en-US" dirty="0" smtClean="0"/>
          </a:p>
          <a:p>
            <a:r>
              <a:rPr lang="en-US" dirty="0" smtClean="0"/>
              <a:t>Use AGC=medium, or AGC=high with care.</a:t>
            </a:r>
          </a:p>
          <a:p>
            <a:r>
              <a:rPr lang="en-US" dirty="0" smtClean="0"/>
              <a:t>Set the PC165DNR to </a:t>
            </a:r>
            <a:r>
              <a:rPr lang="en-US" dirty="0" err="1" smtClean="0"/>
              <a:t>Black&amp;White</a:t>
            </a:r>
            <a:r>
              <a:rPr lang="en-US" dirty="0" smtClean="0"/>
              <a:t> mode</a:t>
            </a:r>
            <a:r>
              <a:rPr lang="en-US" dirty="0" smtClean="0"/>
              <a:t>.</a:t>
            </a:r>
          </a:p>
          <a:p>
            <a:r>
              <a:rPr lang="en-US" dirty="0" smtClean="0"/>
              <a:t>OSD cameras may offer the potential for small, inexpensive robotic remote observatories for the “post-Gaia era”.</a:t>
            </a:r>
          </a:p>
          <a:p>
            <a:pPr marL="0" indent="0">
              <a:buNone/>
            </a:pPr>
            <a:endParaRPr lang="en-US" dirty="0"/>
          </a:p>
        </p:txBody>
      </p:sp>
      <p:sp>
        <p:nvSpPr>
          <p:cNvPr id="5" name="Slide Number Placeholder 4"/>
          <p:cNvSpPr>
            <a:spLocks noGrp="1"/>
          </p:cNvSpPr>
          <p:nvPr>
            <p:ph type="sldNum" sz="quarter" idx="12"/>
          </p:nvPr>
        </p:nvSpPr>
        <p:spPr/>
        <p:txBody>
          <a:bodyPr/>
          <a:lstStyle/>
          <a:p>
            <a:fld id="{3FA26D71-5DAE-F545-9655-540C41761610}" type="slidenum">
              <a:rPr lang="en-US" smtClean="0"/>
              <a:t>18</a:t>
            </a:fld>
            <a:endParaRPr lang="en-US"/>
          </a:p>
        </p:txBody>
      </p:sp>
    </p:spTree>
    <p:extLst>
      <p:ext uri="{BB962C8B-B14F-4D97-AF65-F5344CB8AC3E}">
        <p14:creationId xmlns:p14="http://schemas.microsoft.com/office/powerpoint/2010/main" val="314422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a:xfrm>
            <a:off x="457200" y="1230330"/>
            <a:ext cx="8229600" cy="5282263"/>
          </a:xfrm>
        </p:spPr>
        <p:txBody>
          <a:bodyPr>
            <a:normAutofit/>
          </a:bodyPr>
          <a:lstStyle/>
          <a:p>
            <a:pPr marL="406400" indent="-177800"/>
            <a:r>
              <a:rPr lang="en-US" sz="2000" dirty="0" smtClean="0"/>
              <a:t>Gerhard </a:t>
            </a:r>
            <a:r>
              <a:rPr lang="en-US" sz="2000" dirty="0" err="1" smtClean="0"/>
              <a:t>Dangl’s</a:t>
            </a:r>
            <a:r>
              <a:rPr lang="en-US" sz="2000" dirty="0" smtClean="0"/>
              <a:t> PC165DNR time response analysis</a:t>
            </a:r>
          </a:p>
          <a:p>
            <a:pPr marL="406400" lvl="1" indent="-177800">
              <a:buNone/>
            </a:pPr>
            <a:r>
              <a:rPr lang="en-US" sz="1600" dirty="0" smtClean="0">
                <a:hlinkClick r:id="rId3"/>
              </a:rPr>
              <a:t>http</a:t>
            </a:r>
            <a:r>
              <a:rPr lang="en-US" sz="1600" dirty="0">
                <a:hlinkClick r:id="rId3"/>
              </a:rPr>
              <a:t>://www.dangl.at/ausruest/vid_tim/vid_tim1.htm#</a:t>
            </a:r>
            <a:r>
              <a:rPr lang="en-US" sz="1600" dirty="0" smtClean="0">
                <a:hlinkClick r:id="rId3"/>
              </a:rPr>
              <a:t>pc165dnr</a:t>
            </a:r>
            <a:endParaRPr lang="en-US" sz="1600" dirty="0" smtClean="0"/>
          </a:p>
          <a:p>
            <a:pPr marL="406400" indent="-177800"/>
            <a:r>
              <a:rPr lang="en-US" sz="2000" dirty="0" smtClean="0"/>
              <a:t>Gerhard’s Video Camera Sensitivity measurements, M67, March 2013</a:t>
            </a:r>
          </a:p>
          <a:p>
            <a:pPr marL="406400" lvl="1" indent="-177800">
              <a:buNone/>
            </a:pPr>
            <a:r>
              <a:rPr lang="en-US" sz="1600" dirty="0">
                <a:hlinkClick r:id="rId4"/>
              </a:rPr>
              <a:t>http://www.dangl.at/</a:t>
            </a:r>
            <a:r>
              <a:rPr lang="en-US" sz="1600" dirty="0" smtClean="0">
                <a:hlinkClick r:id="rId4"/>
              </a:rPr>
              <a:t>menu_hhe.htm</a:t>
            </a:r>
            <a:r>
              <a:rPr lang="en-US" sz="1600" dirty="0" smtClean="0"/>
              <a:t> , then select Sensitivity Video Cameras, then scroll down to PC165DNR (direct URL doesn’t seem to be available).</a:t>
            </a:r>
          </a:p>
          <a:p>
            <a:pPr marL="406400" indent="-177800"/>
            <a:r>
              <a:rPr lang="en-US" sz="2000" dirty="0"/>
              <a:t>Swift, Ted. Feb 2012. A Paddle Control for the PC165DNR. (IOTA Files section</a:t>
            </a:r>
            <a:r>
              <a:rPr lang="en-US" sz="2000" dirty="0" smtClean="0"/>
              <a:t>), instructions </a:t>
            </a:r>
            <a:r>
              <a:rPr lang="en-US" sz="2000" dirty="0"/>
              <a:t>to add an external directional control paddle</a:t>
            </a:r>
          </a:p>
          <a:p>
            <a:pPr marL="406400" lvl="1" indent="-177800">
              <a:buNone/>
            </a:pPr>
            <a:r>
              <a:rPr lang="en-US" sz="1600" dirty="0">
                <a:hlinkClick r:id="rId5"/>
              </a:rPr>
              <a:t>https://xa.yimg.com/df/IOTAoccultations/A+PC165+Directional+Control+</a:t>
            </a:r>
            <a:r>
              <a:rPr lang="en-US" sz="1600" dirty="0" smtClean="0">
                <a:hlinkClick r:id="rId5"/>
              </a:rPr>
              <a:t>Paddle_doc.doc</a:t>
            </a:r>
            <a:r>
              <a:rPr lang="en-US" sz="1600" dirty="0" smtClean="0"/>
              <a:t>  </a:t>
            </a:r>
            <a:r>
              <a:rPr lang="en-US" sz="1600" dirty="0"/>
              <a:t>, found in</a:t>
            </a:r>
          </a:p>
          <a:p>
            <a:pPr marL="406400" lvl="1" indent="-177800">
              <a:buNone/>
            </a:pPr>
            <a:r>
              <a:rPr lang="en-US" sz="1600" dirty="0">
                <a:hlinkClick r:id="rId6"/>
              </a:rPr>
              <a:t>https://groups.yahoo.com/neo/groups/IOTAoccultations/files/Ted%20Swift%27s%20files/</a:t>
            </a:r>
            <a:endParaRPr lang="en-US" sz="1600" dirty="0"/>
          </a:p>
          <a:p>
            <a:pPr marL="406400" indent="-177800"/>
            <a:r>
              <a:rPr lang="en-US" sz="2000" dirty="0"/>
              <a:t>Test of the </a:t>
            </a:r>
            <a:r>
              <a:rPr lang="en-US" sz="2000" dirty="0" err="1"/>
              <a:t>Watec</a:t>
            </a:r>
            <a:r>
              <a:rPr lang="en-US" sz="2000" dirty="0"/>
              <a:t> 120N Video Camera : Another chart of </a:t>
            </a:r>
            <a:r>
              <a:rPr lang="en-US" sz="2000" dirty="0" smtClean="0"/>
              <a:t>M67 </a:t>
            </a:r>
            <a:r>
              <a:rPr lang="en-US" sz="2000" dirty="0" smtClean="0">
                <a:hlinkClick r:id="rId7"/>
              </a:rPr>
              <a:t>http</a:t>
            </a:r>
            <a:r>
              <a:rPr lang="en-US" sz="2000" dirty="0">
                <a:hlinkClick r:id="rId7"/>
              </a:rPr>
              <a:t>://www.astrosurf.com/buil/watec120n/test.htm</a:t>
            </a:r>
            <a:r>
              <a:rPr lang="en-US" sz="2000" dirty="0"/>
              <a:t> </a:t>
            </a:r>
          </a:p>
          <a:p>
            <a:pPr marL="406400" indent="-177800"/>
            <a:r>
              <a:rPr lang="en-US" sz="2000" dirty="0" smtClean="0"/>
              <a:t>Kevin </a:t>
            </a:r>
            <a:r>
              <a:rPr lang="en-US" sz="2000" dirty="0" err="1" smtClean="0"/>
              <a:t>Palivec’s</a:t>
            </a:r>
            <a:r>
              <a:rPr lang="en-US" sz="2000" dirty="0" smtClean="0"/>
              <a:t> </a:t>
            </a:r>
            <a:r>
              <a:rPr lang="en-US" sz="2000" i="1" dirty="0" err="1" smtClean="0"/>
              <a:t>Instructable</a:t>
            </a:r>
            <a:r>
              <a:rPr lang="en-US" sz="2000" dirty="0" smtClean="0"/>
              <a:t> plans to remotely control the PC165DNR with an Arduino </a:t>
            </a:r>
            <a:r>
              <a:rPr lang="en-US" sz="2000" dirty="0" smtClean="0"/>
              <a:t>microcontroller found at:</a:t>
            </a:r>
            <a:endParaRPr lang="en-US" sz="2000" dirty="0" smtClean="0"/>
          </a:p>
          <a:p>
            <a:pPr marL="406400" lvl="1" indent="-177800">
              <a:buNone/>
            </a:pPr>
            <a:r>
              <a:rPr lang="en-US" sz="1600" dirty="0" smtClean="0">
                <a:hlinkClick r:id="rId8"/>
              </a:rPr>
              <a:t>http</a:t>
            </a:r>
            <a:r>
              <a:rPr lang="en-US" sz="1600" dirty="0">
                <a:hlinkClick r:id="rId8"/>
              </a:rPr>
              <a:t>://www.instructables.com/id/Adding-remote-OSD-button-control-to-the-SuperCircu/?</a:t>
            </a:r>
            <a:r>
              <a:rPr lang="en-US" sz="1600" dirty="0" smtClean="0">
                <a:hlinkClick r:id="rId8"/>
              </a:rPr>
              <a:t>ALLSTEPS</a:t>
            </a:r>
            <a:r>
              <a:rPr lang="en-US" sz="1600" dirty="0" smtClean="0"/>
              <a:t> </a:t>
            </a:r>
          </a:p>
          <a:p>
            <a:pPr marL="406400" lvl="1" indent="-177800">
              <a:buNone/>
            </a:pPr>
            <a:endParaRPr lang="en-US" sz="1600" dirty="0" smtClean="0"/>
          </a:p>
          <a:p>
            <a:pPr marL="406400" lvl="1" indent="-177800"/>
            <a:endParaRPr lang="en-US" sz="1600" dirty="0" smtClean="0"/>
          </a:p>
        </p:txBody>
      </p:sp>
      <p:sp>
        <p:nvSpPr>
          <p:cNvPr id="5" name="Slide Number Placeholder 4"/>
          <p:cNvSpPr>
            <a:spLocks noGrp="1"/>
          </p:cNvSpPr>
          <p:nvPr>
            <p:ph type="sldNum" sz="quarter" idx="12"/>
          </p:nvPr>
        </p:nvSpPr>
        <p:spPr/>
        <p:txBody>
          <a:bodyPr/>
          <a:lstStyle/>
          <a:p>
            <a:fld id="{3FA26D71-5DAE-F545-9655-540C41761610}" type="slidenum">
              <a:rPr lang="en-US" smtClean="0"/>
              <a:t>19</a:t>
            </a:fld>
            <a:endParaRPr lang="en-US"/>
          </a:p>
        </p:txBody>
      </p:sp>
    </p:spTree>
    <p:extLst>
      <p:ext uri="{BB962C8B-B14F-4D97-AF65-F5344CB8AC3E}">
        <p14:creationId xmlns:p14="http://schemas.microsoft.com/office/powerpoint/2010/main" val="109191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 to the PC165DNR Video Camera</a:t>
            </a:r>
          </a:p>
          <a:p>
            <a:pPr marL="457200" lvl="1" indent="0">
              <a:buNone/>
            </a:pPr>
            <a:r>
              <a:rPr lang="en-US" dirty="0" smtClean="0"/>
              <a:t>Quick review of Features, Specifications, Controls</a:t>
            </a:r>
          </a:p>
          <a:p>
            <a:r>
              <a:rPr lang="en-US" dirty="0" smtClean="0"/>
              <a:t>Sensitivity Investigation</a:t>
            </a:r>
          </a:p>
          <a:p>
            <a:pPr marL="457200" lvl="1" indent="0">
              <a:buNone/>
            </a:pPr>
            <a:r>
              <a:rPr lang="en-US" dirty="0" smtClean="0"/>
              <a:t>Gerhard </a:t>
            </a:r>
            <a:r>
              <a:rPr lang="en-US" dirty="0" err="1" smtClean="0"/>
              <a:t>Dangl’s</a:t>
            </a:r>
            <a:r>
              <a:rPr lang="en-US" dirty="0" smtClean="0"/>
              <a:t> M67 Still pictures</a:t>
            </a:r>
          </a:p>
          <a:p>
            <a:pPr marL="457200" lvl="1" indent="0">
              <a:buNone/>
            </a:pPr>
            <a:r>
              <a:rPr lang="en-US" dirty="0" smtClean="0"/>
              <a:t>Ted Swift’s M67 video footage</a:t>
            </a:r>
          </a:p>
          <a:p>
            <a:r>
              <a:rPr lang="en-US" dirty="0" smtClean="0"/>
              <a:t>Time Response</a:t>
            </a:r>
          </a:p>
          <a:p>
            <a:pPr marL="457200" lvl="1" indent="0">
              <a:buNone/>
            </a:pPr>
            <a:r>
              <a:rPr lang="en-US" dirty="0" smtClean="0"/>
              <a:t>Exposure time delay</a:t>
            </a:r>
          </a:p>
          <a:p>
            <a:pPr marL="457200" lvl="1" indent="0">
              <a:buNone/>
            </a:pPr>
            <a:r>
              <a:rPr lang="en-US" dirty="0" smtClean="0"/>
              <a:t>Digital Noise Reduction</a:t>
            </a:r>
          </a:p>
          <a:p>
            <a:r>
              <a:rPr lang="en-US" dirty="0" smtClean="0"/>
              <a:t>Spatial Response</a:t>
            </a:r>
          </a:p>
          <a:p>
            <a:pPr marL="457200" lvl="1" indent="0">
              <a:buNone/>
            </a:pPr>
            <a:r>
              <a:rPr lang="en-US" dirty="0" smtClean="0"/>
              <a:t>Digital Noise Reduction</a:t>
            </a:r>
          </a:p>
          <a:p>
            <a:r>
              <a:rPr lang="en-US" dirty="0" smtClean="0"/>
              <a:t>Potential for Remote Control</a:t>
            </a:r>
          </a:p>
          <a:p>
            <a:pPr marL="457200" lvl="1" indent="0">
              <a:buNone/>
            </a:pPr>
            <a:r>
              <a:rPr lang="en-US" dirty="0" smtClean="0"/>
              <a:t>Hand paddle</a:t>
            </a:r>
          </a:p>
          <a:p>
            <a:pPr marL="457200" lvl="1" indent="0">
              <a:buNone/>
            </a:pPr>
            <a:r>
              <a:rPr lang="en-US" dirty="0" smtClean="0"/>
              <a:t>Machine-to-Machine Interface: </a:t>
            </a:r>
            <a:r>
              <a:rPr lang="en-US" dirty="0" err="1" smtClean="0"/>
              <a:t>Arduino</a:t>
            </a:r>
            <a:endParaRPr lang="en-US" dirty="0"/>
          </a:p>
        </p:txBody>
      </p:sp>
      <p:sp>
        <p:nvSpPr>
          <p:cNvPr id="5" name="Slide Number Placeholder 4"/>
          <p:cNvSpPr>
            <a:spLocks noGrp="1"/>
          </p:cNvSpPr>
          <p:nvPr>
            <p:ph type="sldNum" sz="quarter" idx="12"/>
          </p:nvPr>
        </p:nvSpPr>
        <p:spPr/>
        <p:txBody>
          <a:bodyPr/>
          <a:lstStyle/>
          <a:p>
            <a:fld id="{3FA26D71-5DAE-F545-9655-540C41761610}" type="slidenum">
              <a:rPr lang="en-US" smtClean="0"/>
              <a:t>2</a:t>
            </a:fld>
            <a:endParaRPr lang="en-US"/>
          </a:p>
        </p:txBody>
      </p:sp>
    </p:spTree>
    <p:extLst>
      <p:ext uri="{BB962C8B-B14F-4D97-AF65-F5344CB8AC3E}">
        <p14:creationId xmlns:p14="http://schemas.microsoft.com/office/powerpoint/2010/main" val="1945883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072622"/>
            <a:ext cx="8229600" cy="4828825"/>
          </a:xfrm>
        </p:spPr>
        <p:txBody>
          <a:bodyPr>
            <a:normAutofit fontScale="77500" lnSpcReduction="20000"/>
          </a:bodyPr>
          <a:lstStyle/>
          <a:p>
            <a:pPr marL="228600" indent="-228600"/>
            <a:r>
              <a:rPr lang="en-US" dirty="0"/>
              <a:t>Good FAQ explaining much of the jargon related to these cameras, and the pros and cons of the features: </a:t>
            </a:r>
            <a:r>
              <a:rPr lang="en-US" u="sng" dirty="0">
                <a:hlinkClick r:id="rId3"/>
              </a:rPr>
              <a:t>http://www.eaglevision1.com/security_camera_FAQ.htm</a:t>
            </a:r>
            <a:r>
              <a:rPr lang="en-US" dirty="0"/>
              <a:t> </a:t>
            </a:r>
          </a:p>
          <a:p>
            <a:pPr marL="406400" indent="-177800"/>
            <a:r>
              <a:rPr lang="en-US" sz="2000" dirty="0"/>
              <a:t>Manufacturer’s documents</a:t>
            </a:r>
          </a:p>
          <a:p>
            <a:pPr marL="406400" lvl="1" indent="-177800"/>
            <a:r>
              <a:rPr lang="en-US" sz="1800" dirty="0"/>
              <a:t>pc165dnr-quickstartguide-sc.pdf, </a:t>
            </a:r>
            <a:r>
              <a:rPr lang="en-US" sz="1800" dirty="0" smtClean="0"/>
              <a:t> pc165dnr-datasheet-sc.pdf</a:t>
            </a:r>
            <a:endParaRPr lang="en-US" sz="1800" dirty="0"/>
          </a:p>
          <a:p>
            <a:pPr marL="228600" indent="-228600"/>
            <a:r>
              <a:rPr lang="en-US" dirty="0" smtClean="0"/>
              <a:t>Cameras </a:t>
            </a:r>
            <a:r>
              <a:rPr lang="en-US" dirty="0"/>
              <a:t>with very similar specifications, with links to their respective manuals, which provide better documentation (though still terse) than the Super Circuits PC165-DNR “quick start manual”.</a:t>
            </a:r>
          </a:p>
          <a:p>
            <a:pPr marL="455613" lvl="1" indent="-228600"/>
            <a:r>
              <a:rPr lang="en-US" u="sng" dirty="0">
                <a:hlinkClick r:id="rId4"/>
              </a:rPr>
              <a:t>http://www.securitycamera2000.com/products/600TVL-SONY-SUPER-HAD-CCD-D%252dWDR-Color-Board-Camera-with-OSD-Menu-DNR.html</a:t>
            </a:r>
            <a:r>
              <a:rPr lang="en-US" dirty="0"/>
              <a:t> </a:t>
            </a:r>
          </a:p>
          <a:p>
            <a:pPr marL="228600" indent="-228600"/>
            <a:r>
              <a:rPr lang="en-US" dirty="0"/>
              <a:t>Manual linked from </a:t>
            </a:r>
            <a:r>
              <a:rPr lang="en-US" dirty="0" smtClean="0"/>
              <a:t>above:</a:t>
            </a:r>
          </a:p>
          <a:p>
            <a:pPr marL="455613" lvl="1" indent="-228600"/>
            <a:r>
              <a:rPr lang="en-US" u="sng" dirty="0" smtClean="0">
                <a:hlinkClick r:id="rId5"/>
              </a:rPr>
              <a:t>http</a:t>
            </a:r>
            <a:r>
              <a:rPr lang="en-US" u="sng" dirty="0">
                <a:hlinkClick r:id="rId5"/>
              </a:rPr>
              <a:t>://</a:t>
            </a:r>
            <a:r>
              <a:rPr lang="en-US" u="sng" dirty="0" smtClean="0">
                <a:hlinkClick r:id="rId5"/>
              </a:rPr>
              <a:t>www.securitycamera2000.com/download/PZ0420-User-Manual.pdf</a:t>
            </a:r>
            <a:endParaRPr lang="en-US" dirty="0"/>
          </a:p>
          <a:p>
            <a:pPr marL="455613" lvl="1" indent="-228600"/>
            <a:r>
              <a:rPr lang="en-US" u="sng" dirty="0" smtClean="0">
                <a:hlinkClick r:id="rId6"/>
              </a:rPr>
              <a:t>http</a:t>
            </a:r>
            <a:r>
              <a:rPr lang="en-US" u="sng" dirty="0">
                <a:hlinkClick r:id="rId6"/>
              </a:rPr>
              <a:t>://www.supercircuits.com/media/docs/blk-cpt235vh2-manual-do.pdf</a:t>
            </a:r>
            <a:r>
              <a:rPr lang="en-US" dirty="0"/>
              <a:t> </a:t>
            </a:r>
          </a:p>
          <a:p>
            <a:pPr marL="228600" indent="-228600"/>
            <a:r>
              <a:rPr lang="en-US" dirty="0"/>
              <a:t>Same camera(?):</a:t>
            </a:r>
          </a:p>
          <a:p>
            <a:pPr marL="455613" lvl="1" indent="-228600"/>
            <a:r>
              <a:rPr lang="en-US" sz="1800" u="sng" dirty="0">
                <a:hlinkClick r:id="rId7"/>
              </a:rPr>
              <a:t>http://</a:t>
            </a:r>
            <a:r>
              <a:rPr lang="en-US" sz="1800" u="sng" dirty="0" smtClean="0">
                <a:hlinkClick r:id="rId7"/>
              </a:rPr>
              <a:t>www.digiop.com/files/documents/</a:t>
            </a:r>
            <a:r>
              <a:rPr lang="en-US" sz="1800" dirty="0" smtClean="0">
                <a:hlinkClick r:id="rId7"/>
              </a:rPr>
              <a:t>Digiop_Black_HighPerformance_Bullet_Cameras.pdf</a:t>
            </a:r>
            <a:endParaRPr lang="en-US" sz="1800" dirty="0" smtClean="0"/>
          </a:p>
          <a:p>
            <a:pPr marL="455613" lvl="1" indent="-228600"/>
            <a:r>
              <a:rPr lang="en-US" u="sng" dirty="0" smtClean="0">
                <a:hlinkClick r:id="rId6"/>
              </a:rPr>
              <a:t>http</a:t>
            </a:r>
            <a:r>
              <a:rPr lang="en-US" u="sng" dirty="0">
                <a:hlinkClick r:id="rId6"/>
              </a:rPr>
              <a:t>://www.supercircuits.com/media/docs/blk-cpt235vh2-manual-do.pdf</a:t>
            </a:r>
            <a:r>
              <a:rPr lang="en-US" dirty="0"/>
              <a:t> </a:t>
            </a:r>
          </a:p>
          <a:p>
            <a:endParaRPr lang="en-US" dirty="0"/>
          </a:p>
        </p:txBody>
      </p:sp>
      <p:sp>
        <p:nvSpPr>
          <p:cNvPr id="6" name="Slide Number Placeholder 5"/>
          <p:cNvSpPr>
            <a:spLocks noGrp="1"/>
          </p:cNvSpPr>
          <p:nvPr>
            <p:ph type="sldNum" sz="quarter" idx="12"/>
          </p:nvPr>
        </p:nvSpPr>
        <p:spPr/>
        <p:txBody>
          <a:bodyPr/>
          <a:lstStyle/>
          <a:p>
            <a:fld id="{3FA26D71-5DAE-F545-9655-540C41761610}" type="slidenum">
              <a:rPr lang="en-US" smtClean="0"/>
              <a:t>20</a:t>
            </a:fld>
            <a:endParaRPr lang="en-US"/>
          </a:p>
        </p:txBody>
      </p:sp>
    </p:spTree>
    <p:extLst>
      <p:ext uri="{BB962C8B-B14F-4D97-AF65-F5344CB8AC3E}">
        <p14:creationId xmlns:p14="http://schemas.microsoft.com/office/powerpoint/2010/main" val="373989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PC165DNR Video Camera</a:t>
            </a:r>
            <a:br>
              <a:rPr lang="en-US" dirty="0" smtClean="0"/>
            </a:br>
            <a:r>
              <a:rPr lang="en-US" dirty="0" smtClean="0"/>
              <a:t>Characteristics and Specifications</a:t>
            </a:r>
            <a:endParaRPr lang="en-US" dirty="0"/>
          </a:p>
        </p:txBody>
      </p:sp>
      <p:sp>
        <p:nvSpPr>
          <p:cNvPr id="3" name="Content Placeholder 2"/>
          <p:cNvSpPr>
            <a:spLocks noGrp="1"/>
          </p:cNvSpPr>
          <p:nvPr>
            <p:ph idx="1"/>
          </p:nvPr>
        </p:nvSpPr>
        <p:spPr/>
        <p:txBody>
          <a:bodyPr/>
          <a:lstStyle/>
          <a:p>
            <a:r>
              <a:rPr lang="en-US" dirty="0" smtClean="0"/>
              <a:t>Features and Controls</a:t>
            </a:r>
          </a:p>
          <a:p>
            <a:pPr lvl="1"/>
            <a:r>
              <a:rPr lang="en-US" dirty="0" smtClean="0"/>
              <a:t>Integration </a:t>
            </a:r>
          </a:p>
          <a:p>
            <a:pPr lvl="1"/>
            <a:r>
              <a:rPr lang="en-US" dirty="0" smtClean="0"/>
              <a:t>Digital Noise Reduction (DNR; filters in space, time)</a:t>
            </a:r>
          </a:p>
          <a:p>
            <a:pPr lvl="1"/>
            <a:r>
              <a:rPr lang="en-US" dirty="0" smtClean="0"/>
              <a:t>On Screen Display (OSD)</a:t>
            </a:r>
          </a:p>
          <a:p>
            <a:pPr lvl="1"/>
            <a:r>
              <a:rPr lang="en-US" dirty="0" smtClean="0"/>
              <a:t>Row of five Directional buttons on side of camera (Enter, Up, Down, Left, Right).</a:t>
            </a:r>
          </a:p>
          <a:p>
            <a:pPr lvl="1"/>
            <a:r>
              <a:rPr lang="en-US" dirty="0" smtClean="0"/>
              <a:t>“Sense-Up”</a:t>
            </a:r>
          </a:p>
        </p:txBody>
      </p:sp>
      <p:sp>
        <p:nvSpPr>
          <p:cNvPr id="5" name="Slide Number Placeholder 4"/>
          <p:cNvSpPr>
            <a:spLocks noGrp="1"/>
          </p:cNvSpPr>
          <p:nvPr>
            <p:ph type="sldNum" sz="quarter" idx="12"/>
          </p:nvPr>
        </p:nvSpPr>
        <p:spPr/>
        <p:txBody>
          <a:bodyPr/>
          <a:lstStyle/>
          <a:p>
            <a:fld id="{3FA26D71-5DAE-F545-9655-540C41761610}" type="slidenum">
              <a:rPr lang="en-US" smtClean="0"/>
              <a:t>3</a:t>
            </a:fld>
            <a:endParaRPr lang="en-US"/>
          </a:p>
        </p:txBody>
      </p:sp>
    </p:spTree>
    <p:extLst>
      <p:ext uri="{BB962C8B-B14F-4D97-AF65-F5344CB8AC3E}">
        <p14:creationId xmlns:p14="http://schemas.microsoft.com/office/powerpoint/2010/main" val="156648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PC165DNR Video Camera</a:t>
            </a:r>
            <a:br>
              <a:rPr lang="en-US" dirty="0"/>
            </a:br>
            <a:r>
              <a:rPr lang="en-US" dirty="0"/>
              <a:t>Characteristics and </a:t>
            </a:r>
            <a:r>
              <a:rPr lang="en-US" dirty="0" smtClean="0"/>
              <a:t>Specifications, cont’d</a:t>
            </a:r>
            <a:endParaRPr lang="en-US" dirty="0"/>
          </a:p>
        </p:txBody>
      </p:sp>
      <p:sp>
        <p:nvSpPr>
          <p:cNvPr id="3" name="Content Placeholder 2"/>
          <p:cNvSpPr>
            <a:spLocks noGrp="1"/>
          </p:cNvSpPr>
          <p:nvPr>
            <p:ph idx="1"/>
          </p:nvPr>
        </p:nvSpPr>
        <p:spPr>
          <a:xfrm>
            <a:off x="457200" y="1230330"/>
            <a:ext cx="8229600" cy="5436469"/>
          </a:xfrm>
        </p:spPr>
        <p:txBody>
          <a:bodyPr numCol="2">
            <a:noAutofit/>
          </a:bodyPr>
          <a:lstStyle/>
          <a:p>
            <a:pPr marL="0" indent="0">
              <a:buNone/>
              <a:tabLst>
                <a:tab pos="1319213" algn="l"/>
              </a:tabLst>
            </a:pPr>
            <a:r>
              <a:rPr lang="en-US" sz="1200" dirty="0" smtClean="0"/>
              <a:t>CCD Sensor</a:t>
            </a:r>
            <a:r>
              <a:rPr lang="en-US" sz="1200" dirty="0"/>
              <a:t>	1/3” </a:t>
            </a:r>
            <a:r>
              <a:rPr lang="en-US" sz="1200" dirty="0" smtClean="0"/>
              <a:t>(4.8x3.6mm) SONY </a:t>
            </a:r>
            <a:r>
              <a:rPr lang="en-US" sz="1200" dirty="0"/>
              <a:t>Super HAD </a:t>
            </a:r>
            <a:r>
              <a:rPr lang="en-US" sz="1200" dirty="0" smtClean="0"/>
              <a:t>II</a:t>
            </a:r>
            <a:endParaRPr lang="en-US" sz="1200" dirty="0"/>
          </a:p>
          <a:p>
            <a:pPr marL="0" indent="0">
              <a:buNone/>
              <a:tabLst>
                <a:tab pos="1319213" algn="l"/>
              </a:tabLst>
            </a:pPr>
            <a:r>
              <a:rPr lang="en-US" sz="1200" dirty="0"/>
              <a:t>Total Pixels	NTSC: 811(H) </a:t>
            </a:r>
            <a:r>
              <a:rPr lang="en-US" sz="1200" dirty="0" smtClean="0"/>
              <a:t> </a:t>
            </a:r>
            <a:r>
              <a:rPr lang="en-US" sz="1200" dirty="0"/>
              <a:t>508(V), PAL: 795(H) </a:t>
            </a:r>
            <a:r>
              <a:rPr lang="en-US" sz="1200" dirty="0" smtClean="0"/>
              <a:t> </a:t>
            </a:r>
            <a:r>
              <a:rPr lang="en-US" sz="1200" dirty="0"/>
              <a:t>595(V)</a:t>
            </a:r>
          </a:p>
          <a:p>
            <a:pPr marL="0" indent="0">
              <a:buNone/>
              <a:tabLst>
                <a:tab pos="1319213" algn="l"/>
              </a:tabLst>
            </a:pPr>
            <a:r>
              <a:rPr lang="en-US" sz="1200" dirty="0"/>
              <a:t>Effective Pixels	NTSC: 768(H) </a:t>
            </a:r>
            <a:r>
              <a:rPr lang="en-US" sz="1200" dirty="0" smtClean="0"/>
              <a:t> </a:t>
            </a:r>
            <a:r>
              <a:rPr lang="en-US" sz="1200" dirty="0"/>
              <a:t>494(V), PAL: 752(H)  </a:t>
            </a:r>
            <a:r>
              <a:rPr lang="en-US" sz="1200" dirty="0" smtClean="0"/>
              <a:t>582</a:t>
            </a:r>
            <a:r>
              <a:rPr lang="en-US" sz="1200" dirty="0"/>
              <a:t>(V)</a:t>
            </a:r>
          </a:p>
          <a:p>
            <a:pPr marL="0" indent="0">
              <a:buNone/>
              <a:tabLst>
                <a:tab pos="1319213" algn="l"/>
              </a:tabLst>
            </a:pPr>
            <a:r>
              <a:rPr lang="en-US" sz="1200" dirty="0"/>
              <a:t>Scanning System	2:1 interlace</a:t>
            </a:r>
          </a:p>
          <a:p>
            <a:pPr marL="0" indent="0">
              <a:buNone/>
              <a:tabLst>
                <a:tab pos="1319213" algn="l"/>
              </a:tabLst>
            </a:pPr>
            <a:r>
              <a:rPr lang="en-US" sz="1200" dirty="0"/>
              <a:t>Synchronization	Internal</a:t>
            </a:r>
          </a:p>
          <a:p>
            <a:pPr marL="0" indent="0">
              <a:buNone/>
              <a:tabLst>
                <a:tab pos="1319213" algn="l"/>
              </a:tabLst>
            </a:pPr>
            <a:r>
              <a:rPr lang="en-US" sz="1200" b="1" u="sng" dirty="0"/>
              <a:t>On Screen Display</a:t>
            </a:r>
            <a:r>
              <a:rPr lang="en-US" sz="1200" dirty="0"/>
              <a:t>	Available</a:t>
            </a:r>
          </a:p>
          <a:p>
            <a:pPr marL="0" indent="0">
              <a:buNone/>
              <a:tabLst>
                <a:tab pos="1319213" algn="l"/>
              </a:tabLst>
            </a:pPr>
            <a:r>
              <a:rPr lang="en-US" sz="1200" dirty="0"/>
              <a:t>Backlight	OFF / HSBLC / BLC selectable</a:t>
            </a:r>
          </a:p>
          <a:p>
            <a:pPr marL="0" indent="0">
              <a:buNone/>
              <a:tabLst>
                <a:tab pos="1319213" algn="l"/>
              </a:tabLst>
            </a:pPr>
            <a:r>
              <a:rPr lang="en-US" sz="1200" dirty="0"/>
              <a:t>Resolution	600 TV Lines (Color), 650TV Lines (B/W)</a:t>
            </a:r>
          </a:p>
          <a:p>
            <a:pPr marL="0" indent="0">
              <a:buNone/>
              <a:tabLst>
                <a:tab pos="1319213" algn="l"/>
              </a:tabLst>
            </a:pPr>
            <a:r>
              <a:rPr lang="en-US" sz="1200" dirty="0"/>
              <a:t>S/N (Y signal)	52dB (AGC Off, weight on)</a:t>
            </a:r>
          </a:p>
          <a:p>
            <a:pPr marL="0" indent="0">
              <a:buNone/>
              <a:tabLst>
                <a:tab pos="1319213" algn="l"/>
              </a:tabLst>
            </a:pPr>
            <a:r>
              <a:rPr lang="en-US" sz="1200" b="1" u="sng" dirty="0"/>
              <a:t>Min. Illumination</a:t>
            </a:r>
            <a:r>
              <a:rPr lang="en-US" sz="1200" dirty="0"/>
              <a:t>	0.00001 Lux (B&amp;W, integrating?)</a:t>
            </a:r>
          </a:p>
          <a:p>
            <a:pPr marL="0" indent="0">
              <a:buNone/>
              <a:tabLst>
                <a:tab pos="1319213" algn="l"/>
              </a:tabLst>
            </a:pPr>
            <a:r>
              <a:rPr lang="en-US" sz="1200" dirty="0"/>
              <a:t>	0.001 Lux (Color, integrating?)</a:t>
            </a:r>
          </a:p>
          <a:p>
            <a:pPr marL="0" indent="0">
              <a:buNone/>
              <a:tabLst>
                <a:tab pos="1319213" algn="l"/>
              </a:tabLst>
            </a:pPr>
            <a:r>
              <a:rPr lang="en-US" sz="1200" dirty="0"/>
              <a:t>White Balance	ATW / AWB / Manual / AWC -&gt; SET</a:t>
            </a:r>
          </a:p>
          <a:p>
            <a:pPr marL="0" indent="0">
              <a:buNone/>
              <a:tabLst>
                <a:tab pos="1319213" algn="l"/>
              </a:tabLst>
            </a:pPr>
            <a:r>
              <a:rPr lang="en-US" sz="1200" b="1" u="sng" dirty="0" smtClean="0"/>
              <a:t>Shutter </a:t>
            </a:r>
            <a:r>
              <a:rPr lang="en-US" sz="1200" b="1" u="sng" dirty="0"/>
              <a:t>Speed</a:t>
            </a:r>
            <a:r>
              <a:rPr lang="en-US" sz="1200" dirty="0"/>
              <a:t>	AUTO (1/50 sec, 1/60 sec ~ 1/120,000 </a:t>
            </a:r>
            <a:r>
              <a:rPr lang="en-US" sz="1200" dirty="0" smtClean="0"/>
              <a:t>s)</a:t>
            </a:r>
            <a:endParaRPr lang="en-US" sz="1200" dirty="0"/>
          </a:p>
          <a:p>
            <a:pPr marL="0" indent="0">
              <a:buNone/>
              <a:tabLst>
                <a:tab pos="1319213" algn="l"/>
              </a:tabLst>
            </a:pPr>
            <a:r>
              <a:rPr lang="en-US" sz="1200" b="1" u="sng" dirty="0"/>
              <a:t>Sense-Up</a:t>
            </a:r>
            <a:r>
              <a:rPr lang="en-US" sz="1200" dirty="0"/>
              <a:t>	Off / Auto (selectable limit *2 ~ *258x)</a:t>
            </a:r>
          </a:p>
          <a:p>
            <a:pPr marL="0" indent="0">
              <a:buNone/>
              <a:tabLst>
                <a:tab pos="1319213" algn="l"/>
              </a:tabLst>
            </a:pPr>
            <a:r>
              <a:rPr lang="en-US" sz="1200" b="1" u="sng" dirty="0"/>
              <a:t>Gain Control</a:t>
            </a:r>
            <a:r>
              <a:rPr lang="en-US" sz="1200" dirty="0"/>
              <a:t>	High, Middle, Low, Off selectable</a:t>
            </a:r>
          </a:p>
          <a:p>
            <a:pPr marL="0" indent="0">
              <a:buNone/>
              <a:tabLst>
                <a:tab pos="1319213" algn="l"/>
              </a:tabLst>
            </a:pPr>
            <a:r>
              <a:rPr lang="en-US" sz="1200" b="1" u="sng" dirty="0"/>
              <a:t>3 DNR</a:t>
            </a:r>
            <a:r>
              <a:rPr lang="en-US" sz="1200" dirty="0"/>
              <a:t>	Off/On (1~50 level adjustable)</a:t>
            </a:r>
          </a:p>
          <a:p>
            <a:pPr marL="0" indent="0">
              <a:buNone/>
              <a:tabLst>
                <a:tab pos="1319213" algn="l"/>
              </a:tabLst>
            </a:pPr>
            <a:r>
              <a:rPr lang="en-US" sz="1200" dirty="0"/>
              <a:t>D-WDR	Indoor / Outdoor / Off</a:t>
            </a:r>
          </a:p>
          <a:p>
            <a:pPr marL="0" indent="0">
              <a:buNone/>
              <a:tabLst>
                <a:tab pos="1319213" algn="l"/>
              </a:tabLst>
            </a:pPr>
            <a:r>
              <a:rPr lang="en-US" sz="1200" dirty="0"/>
              <a:t>Motion Detection	On / Off (4 zones, alarm output)</a:t>
            </a:r>
          </a:p>
          <a:p>
            <a:pPr marL="0" indent="0">
              <a:buNone/>
              <a:tabLst>
                <a:tab pos="1319213" algn="l"/>
              </a:tabLst>
            </a:pPr>
            <a:r>
              <a:rPr lang="en-US" sz="1200" dirty="0" smtClean="0"/>
              <a:t>Privacy</a:t>
            </a:r>
            <a:r>
              <a:rPr lang="en-US" sz="1200" dirty="0"/>
              <a:t>	On / Off (8 zones</a:t>
            </a:r>
            <a:r>
              <a:rPr lang="en-US" sz="1200" dirty="0" smtClean="0"/>
              <a:t>)</a:t>
            </a:r>
          </a:p>
          <a:p>
            <a:pPr marL="0" indent="0">
              <a:buNone/>
              <a:tabLst>
                <a:tab pos="1319213" algn="l"/>
              </a:tabLst>
            </a:pPr>
            <a:r>
              <a:rPr lang="en-US" sz="1200" dirty="0"/>
              <a:t>	</a:t>
            </a:r>
            <a:r>
              <a:rPr lang="en-US" sz="1200" dirty="0" smtClean="0"/>
              <a:t>[</a:t>
            </a:r>
            <a:r>
              <a:rPr lang="en-US" sz="1200" dirty="0"/>
              <a:t>Block bright light sources?</a:t>
            </a:r>
            <a:r>
              <a:rPr lang="en-US" sz="1200" dirty="0" smtClean="0"/>
              <a:t>]</a:t>
            </a:r>
          </a:p>
          <a:p>
            <a:pPr marL="0" indent="0">
              <a:buNone/>
              <a:tabLst>
                <a:tab pos="1319213" algn="l"/>
              </a:tabLst>
            </a:pPr>
            <a:r>
              <a:rPr lang="en-US" sz="1200" dirty="0" smtClean="0"/>
              <a:t>Gamma	? Not adjustable ?</a:t>
            </a:r>
            <a:endParaRPr lang="en-US" sz="1200" dirty="0"/>
          </a:p>
          <a:p>
            <a:pPr marL="0" indent="0">
              <a:buNone/>
              <a:tabLst>
                <a:tab pos="1319213" algn="l"/>
              </a:tabLst>
            </a:pPr>
            <a:endParaRPr lang="en-US" sz="1200" dirty="0" smtClean="0"/>
          </a:p>
          <a:p>
            <a:pPr marL="0" indent="0">
              <a:buNone/>
              <a:tabLst>
                <a:tab pos="1319213" algn="l"/>
              </a:tabLst>
            </a:pPr>
            <a:endParaRPr lang="en-US" sz="1200" dirty="0"/>
          </a:p>
          <a:p>
            <a:pPr marL="0" indent="0">
              <a:buNone/>
              <a:tabLst>
                <a:tab pos="1319213" algn="l"/>
              </a:tabLst>
            </a:pPr>
            <a:endParaRPr lang="en-US" sz="1200" dirty="0" smtClean="0"/>
          </a:p>
          <a:p>
            <a:pPr marL="0" indent="0">
              <a:buNone/>
              <a:tabLst>
                <a:tab pos="1319213" algn="l"/>
              </a:tabLst>
            </a:pPr>
            <a:r>
              <a:rPr lang="en-US" sz="1200" dirty="0" smtClean="0"/>
              <a:t>Mirror</a:t>
            </a:r>
            <a:r>
              <a:rPr lang="en-US" sz="1200" dirty="0"/>
              <a:t>	Off / Mirror / V-Reverse / Rotate</a:t>
            </a:r>
          </a:p>
          <a:p>
            <a:pPr marL="0" indent="0">
              <a:buNone/>
              <a:tabLst>
                <a:tab pos="1319213" algn="l"/>
              </a:tabLst>
            </a:pPr>
            <a:r>
              <a:rPr lang="en-US" sz="1200" dirty="0"/>
              <a:t>Freeze	On / Off</a:t>
            </a:r>
          </a:p>
          <a:p>
            <a:pPr marL="0" indent="0">
              <a:buNone/>
              <a:tabLst>
                <a:tab pos="1319213" algn="l"/>
              </a:tabLst>
            </a:pPr>
            <a:r>
              <a:rPr lang="en-US" sz="1200" dirty="0"/>
              <a:t>Sharpness	</a:t>
            </a:r>
            <a:r>
              <a:rPr lang="en-US" sz="1200" dirty="0" smtClean="0"/>
              <a:t>0~31 (</a:t>
            </a:r>
            <a:r>
              <a:rPr lang="en-US" sz="1200" dirty="0"/>
              <a:t>level adjustable)</a:t>
            </a:r>
          </a:p>
          <a:p>
            <a:pPr marL="0" indent="0">
              <a:buNone/>
              <a:tabLst>
                <a:tab pos="1319213" algn="l"/>
              </a:tabLst>
            </a:pPr>
            <a:r>
              <a:rPr lang="en-US" sz="1200" dirty="0"/>
              <a:t>D&amp;N Selection	Color /BW/ Auto</a:t>
            </a:r>
          </a:p>
          <a:p>
            <a:pPr marL="0" indent="0">
              <a:buNone/>
              <a:tabLst>
                <a:tab pos="1319213" algn="l"/>
              </a:tabLst>
            </a:pPr>
            <a:r>
              <a:rPr lang="en-US" sz="1200" dirty="0"/>
              <a:t>Digital Zoom	On (*32) / Off</a:t>
            </a:r>
          </a:p>
          <a:p>
            <a:pPr marL="0" indent="0">
              <a:buNone/>
              <a:tabLst>
                <a:tab pos="1319213" algn="l"/>
              </a:tabLst>
            </a:pPr>
            <a:r>
              <a:rPr lang="en-US" sz="1200" dirty="0"/>
              <a:t>Blemish </a:t>
            </a:r>
            <a:r>
              <a:rPr lang="en-US" sz="1200" dirty="0" smtClean="0"/>
              <a:t>Removal</a:t>
            </a:r>
            <a:r>
              <a:rPr lang="en-US" sz="1200" dirty="0"/>
              <a:t>	Auto: </a:t>
            </a:r>
            <a:r>
              <a:rPr lang="en-US" sz="1200" dirty="0" smtClean="0"/>
              <a:t>256 </a:t>
            </a:r>
            <a:r>
              <a:rPr lang="en-US" sz="1200" dirty="0"/>
              <a:t>point (</a:t>
            </a:r>
            <a:r>
              <a:rPr lang="en-US" sz="1200" dirty="0" smtClean="0"/>
              <a:t>even/odd </a:t>
            </a:r>
            <a:r>
              <a:rPr lang="en-US" sz="1200" dirty="0"/>
              <a:t>128 </a:t>
            </a:r>
            <a:r>
              <a:rPr lang="en-US" sz="1200" dirty="0" smtClean="0"/>
              <a:t>point)</a:t>
            </a:r>
            <a:endParaRPr lang="en-US" sz="1200" dirty="0"/>
          </a:p>
          <a:p>
            <a:pPr marL="0" indent="0">
              <a:buNone/>
              <a:tabLst>
                <a:tab pos="1319213" algn="l"/>
              </a:tabLst>
            </a:pPr>
            <a:r>
              <a:rPr lang="en-US" sz="1200" dirty="0"/>
              <a:t>	</a:t>
            </a:r>
            <a:r>
              <a:rPr lang="en-US" sz="1200" dirty="0" smtClean="0"/>
              <a:t>Manual: 4 </a:t>
            </a:r>
            <a:r>
              <a:rPr lang="en-US" sz="1200" dirty="0"/>
              <a:t>point</a:t>
            </a:r>
          </a:p>
          <a:p>
            <a:pPr marL="0" indent="0">
              <a:buNone/>
              <a:tabLst>
                <a:tab pos="1319213" algn="l"/>
              </a:tabLst>
            </a:pPr>
            <a:r>
              <a:rPr lang="en-US" sz="1200" dirty="0" smtClean="0"/>
              <a:t>Power		Dual </a:t>
            </a:r>
            <a:r>
              <a:rPr lang="en-US" sz="1200" dirty="0"/>
              <a:t>voltage: AC 24V or DC 12V</a:t>
            </a:r>
          </a:p>
          <a:p>
            <a:pPr marL="0" indent="0">
              <a:buNone/>
              <a:tabLst>
                <a:tab pos="1319213" algn="l"/>
              </a:tabLst>
            </a:pPr>
            <a:r>
              <a:rPr lang="en-US" sz="1200" dirty="0"/>
              <a:t>Power </a:t>
            </a:r>
            <a:r>
              <a:rPr lang="en-US" sz="1200" dirty="0" err="1" smtClean="0"/>
              <a:t>Consum</a:t>
            </a:r>
            <a:r>
              <a:rPr lang="en-US" sz="1200" dirty="0" smtClean="0"/>
              <a:t>.</a:t>
            </a:r>
            <a:r>
              <a:rPr lang="en-US" sz="1200" dirty="0"/>
              <a:t>	??? </a:t>
            </a:r>
            <a:r>
              <a:rPr lang="en-US" sz="1200" dirty="0" smtClean="0"/>
              <a:t>mA</a:t>
            </a:r>
            <a:endParaRPr lang="en-US" sz="1200" dirty="0"/>
          </a:p>
          <a:p>
            <a:pPr marL="0" indent="0">
              <a:buNone/>
              <a:tabLst>
                <a:tab pos="1319213" algn="l"/>
              </a:tabLst>
            </a:pPr>
            <a:r>
              <a:rPr lang="en-US" sz="1200" dirty="0"/>
              <a:t>Lens	</a:t>
            </a:r>
            <a:r>
              <a:rPr lang="en-US" sz="1200" dirty="0" smtClean="0"/>
              <a:t>	Not Applicable in Astronomy Applications</a:t>
            </a:r>
            <a:endParaRPr lang="en-US" sz="1200" dirty="0"/>
          </a:p>
          <a:p>
            <a:pPr marL="0" indent="0">
              <a:buNone/>
              <a:tabLst>
                <a:tab pos="1319213" algn="l"/>
              </a:tabLst>
            </a:pPr>
            <a:r>
              <a:rPr lang="en-US" sz="1200" dirty="0"/>
              <a:t>Operating Temp/ Humid</a:t>
            </a:r>
            <a:r>
              <a:rPr lang="en-US" sz="1200" dirty="0" smtClean="0"/>
              <a:t>.</a:t>
            </a:r>
          </a:p>
          <a:p>
            <a:pPr marL="0" indent="0">
              <a:buNone/>
              <a:tabLst>
                <a:tab pos="1319213" algn="l"/>
              </a:tabLst>
            </a:pPr>
            <a:r>
              <a:rPr lang="en-US" sz="1200" dirty="0"/>
              <a:t>	</a:t>
            </a:r>
            <a:r>
              <a:rPr lang="en-US" sz="1200" dirty="0" smtClean="0"/>
              <a:t>14 °F </a:t>
            </a:r>
            <a:r>
              <a:rPr lang="en-US" sz="1200" dirty="0"/>
              <a:t>~ </a:t>
            </a:r>
            <a:r>
              <a:rPr lang="en-US" sz="1200" dirty="0" smtClean="0"/>
              <a:t>140 </a:t>
            </a:r>
            <a:r>
              <a:rPr lang="en-US" sz="1200" dirty="0" smtClean="0"/>
              <a:t>°F </a:t>
            </a:r>
            <a:r>
              <a:rPr lang="en-US" sz="1200" dirty="0"/>
              <a:t>(-</a:t>
            </a:r>
            <a:r>
              <a:rPr lang="en-US" sz="1200" dirty="0"/>
              <a:t>10 ° C </a:t>
            </a:r>
            <a:r>
              <a:rPr lang="en-US" sz="1200" dirty="0"/>
              <a:t>~ +</a:t>
            </a:r>
            <a:r>
              <a:rPr lang="en-US" sz="1200" dirty="0"/>
              <a:t>50 </a:t>
            </a:r>
            <a:r>
              <a:rPr lang="en-US" sz="1200" dirty="0" smtClean="0"/>
              <a:t>°C</a:t>
            </a:r>
            <a:r>
              <a:rPr lang="en-US" sz="1200" dirty="0"/>
              <a:t>)</a:t>
            </a:r>
            <a:r>
              <a:rPr lang="en-US" sz="1200" dirty="0" smtClean="0"/>
              <a:t>.</a:t>
            </a:r>
          </a:p>
          <a:p>
            <a:pPr marL="0" indent="0">
              <a:buNone/>
              <a:tabLst>
                <a:tab pos="1319213" algn="l"/>
              </a:tabLst>
            </a:pPr>
            <a:r>
              <a:rPr lang="en-US" sz="1200" dirty="0"/>
              <a:t>	</a:t>
            </a:r>
            <a:r>
              <a:rPr lang="en-US" sz="1200" dirty="0" smtClean="0"/>
              <a:t>RH </a:t>
            </a:r>
            <a:r>
              <a:rPr lang="en-US" sz="1200" dirty="0"/>
              <a:t>95% Max.</a:t>
            </a:r>
          </a:p>
          <a:p>
            <a:pPr marL="0" indent="0">
              <a:buNone/>
              <a:tabLst>
                <a:tab pos="1319213" algn="l"/>
              </a:tabLst>
            </a:pPr>
            <a:r>
              <a:rPr lang="en-US" sz="1200" dirty="0"/>
              <a:t>Storage Temp/ Humid</a:t>
            </a:r>
            <a:r>
              <a:rPr lang="en-US" sz="1200" dirty="0" smtClean="0"/>
              <a:t>.</a:t>
            </a:r>
          </a:p>
          <a:p>
            <a:pPr marL="0" indent="0">
              <a:buNone/>
              <a:tabLst>
                <a:tab pos="1319213" algn="l"/>
              </a:tabLst>
            </a:pPr>
            <a:r>
              <a:rPr lang="en-US" sz="1200" dirty="0"/>
              <a:t>	</a:t>
            </a:r>
            <a:r>
              <a:rPr lang="en-US" sz="1200" dirty="0"/>
              <a:t>4 </a:t>
            </a:r>
            <a:r>
              <a:rPr lang="en-US" sz="1200" dirty="0" smtClean="0"/>
              <a:t>°F </a:t>
            </a:r>
            <a:r>
              <a:rPr lang="en-US" sz="1200" dirty="0"/>
              <a:t>~ </a:t>
            </a:r>
            <a:r>
              <a:rPr lang="en-US" sz="1200" dirty="0"/>
              <a:t>140 </a:t>
            </a:r>
            <a:r>
              <a:rPr lang="en-US" sz="1200" dirty="0" smtClean="0"/>
              <a:t>°F </a:t>
            </a:r>
            <a:r>
              <a:rPr lang="en-US" sz="1200" dirty="0"/>
              <a:t>(-</a:t>
            </a:r>
            <a:r>
              <a:rPr lang="en-US" sz="1200" dirty="0"/>
              <a:t>20 </a:t>
            </a:r>
            <a:r>
              <a:rPr lang="en-US" sz="1200" dirty="0" smtClean="0"/>
              <a:t>°C </a:t>
            </a:r>
            <a:r>
              <a:rPr lang="en-US" sz="1200" dirty="0"/>
              <a:t>~ +</a:t>
            </a:r>
            <a:r>
              <a:rPr lang="en-US" sz="1200" dirty="0"/>
              <a:t>60 </a:t>
            </a:r>
            <a:r>
              <a:rPr lang="en-US" sz="1200" dirty="0" smtClean="0"/>
              <a:t>°C</a:t>
            </a:r>
            <a:r>
              <a:rPr lang="en-US" sz="1200" dirty="0"/>
              <a:t>)</a:t>
            </a:r>
            <a:r>
              <a:rPr lang="en-US" sz="1200" dirty="0" smtClean="0"/>
              <a:t>.</a:t>
            </a:r>
          </a:p>
          <a:p>
            <a:pPr marL="0" indent="0">
              <a:buNone/>
              <a:tabLst>
                <a:tab pos="1319213" algn="l"/>
              </a:tabLst>
            </a:pPr>
            <a:r>
              <a:rPr lang="en-US" sz="1200" dirty="0"/>
              <a:t>	</a:t>
            </a:r>
            <a:r>
              <a:rPr lang="en-US" sz="1200" dirty="0" smtClean="0"/>
              <a:t>		RH </a:t>
            </a:r>
            <a:r>
              <a:rPr lang="en-US" sz="1200" dirty="0"/>
              <a:t>95% Max.</a:t>
            </a:r>
          </a:p>
          <a:p>
            <a:pPr marL="0" indent="0">
              <a:buNone/>
              <a:tabLst>
                <a:tab pos="1319213" algn="l"/>
              </a:tabLst>
            </a:pPr>
            <a:r>
              <a:rPr lang="en-US" sz="1200" dirty="0"/>
              <a:t>Dimensions	34 mm W, 34 mm H, 51 mm </a:t>
            </a:r>
            <a:r>
              <a:rPr lang="en-US" sz="1200" dirty="0" smtClean="0"/>
              <a:t>L</a:t>
            </a:r>
          </a:p>
          <a:p>
            <a:pPr marL="0" indent="0">
              <a:buNone/>
              <a:tabLst>
                <a:tab pos="1319213" algn="l"/>
              </a:tabLst>
            </a:pPr>
            <a:r>
              <a:rPr lang="en-US" sz="1200" dirty="0"/>
              <a:t>	</a:t>
            </a:r>
            <a:r>
              <a:rPr lang="en-US" sz="1200" dirty="0" smtClean="0"/>
              <a:t>		(</a:t>
            </a:r>
            <a:r>
              <a:rPr lang="en-US" sz="1200" dirty="0"/>
              <a:t>1.34” x 1.34” x 2.0”)</a:t>
            </a:r>
          </a:p>
          <a:p>
            <a:pPr marL="0" indent="0">
              <a:buNone/>
              <a:tabLst>
                <a:tab pos="1319213" algn="l"/>
              </a:tabLst>
            </a:pPr>
            <a:r>
              <a:rPr lang="en-US" sz="1200" dirty="0"/>
              <a:t>Weight	300 g (0.66 </a:t>
            </a:r>
            <a:r>
              <a:rPr lang="en-US" sz="1200" dirty="0" err="1"/>
              <a:t>lbs</a:t>
            </a:r>
            <a:r>
              <a:rPr lang="en-US" sz="1200" dirty="0"/>
              <a:t>, 10.6 oz.)</a:t>
            </a:r>
          </a:p>
          <a:p>
            <a:pPr marL="0" indent="0">
              <a:buNone/>
              <a:tabLst>
                <a:tab pos="1319213" algn="l"/>
              </a:tabLst>
            </a:pPr>
            <a:endParaRPr lang="en-US" sz="1200" dirty="0" smtClean="0"/>
          </a:p>
          <a:p>
            <a:pPr marL="0" indent="0">
              <a:buNone/>
              <a:tabLst>
                <a:tab pos="1319213" algn="l"/>
              </a:tabLst>
            </a:pPr>
            <a:r>
              <a:rPr lang="en-US" sz="1200" dirty="0" smtClean="0"/>
              <a:t>Settings stored in non-volatile memory!</a:t>
            </a:r>
            <a:endParaRPr lang="en-US" sz="1200" dirty="0"/>
          </a:p>
        </p:txBody>
      </p:sp>
      <p:sp>
        <p:nvSpPr>
          <p:cNvPr id="5" name="Slide Number Placeholder 4"/>
          <p:cNvSpPr>
            <a:spLocks noGrp="1"/>
          </p:cNvSpPr>
          <p:nvPr>
            <p:ph type="sldNum" sz="quarter" idx="12"/>
          </p:nvPr>
        </p:nvSpPr>
        <p:spPr/>
        <p:txBody>
          <a:bodyPr/>
          <a:lstStyle/>
          <a:p>
            <a:fld id="{3FA26D71-5DAE-F545-9655-540C41761610}" type="slidenum">
              <a:rPr lang="en-US" smtClean="0"/>
              <a:t>4</a:t>
            </a:fld>
            <a:endParaRPr lang="en-US"/>
          </a:p>
        </p:txBody>
      </p:sp>
    </p:spTree>
    <p:extLst>
      <p:ext uri="{BB962C8B-B14F-4D97-AF65-F5344CB8AC3E}">
        <p14:creationId xmlns:p14="http://schemas.microsoft.com/office/powerpoint/2010/main" val="157528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390"/>
            <a:ext cx="8229600" cy="797984"/>
          </a:xfrm>
        </p:spPr>
        <p:txBody>
          <a:bodyPr>
            <a:normAutofit fontScale="90000"/>
          </a:bodyPr>
          <a:lstStyle/>
          <a:p>
            <a:r>
              <a:rPr lang="en-US" dirty="0"/>
              <a:t>Gerhard </a:t>
            </a:r>
            <a:r>
              <a:rPr lang="en-US" dirty="0" err="1"/>
              <a:t>Dangl’s</a:t>
            </a:r>
            <a:r>
              <a:rPr lang="en-US" dirty="0"/>
              <a:t> Sensitivity </a:t>
            </a:r>
            <a:r>
              <a:rPr lang="en-US" dirty="0" smtClean="0"/>
              <a:t>Measurements</a:t>
            </a:r>
            <a:br>
              <a:rPr lang="en-US" dirty="0" smtClean="0"/>
            </a:br>
            <a:r>
              <a:rPr lang="en-US" dirty="0" smtClean="0"/>
              <a:t>M67 Photometry: Known star magnitudes</a:t>
            </a:r>
            <a:endParaRPr lang="en-US" dirty="0"/>
          </a:p>
        </p:txBody>
      </p:sp>
      <p:pic>
        <p:nvPicPr>
          <p:cNvPr id="4" name="Content Placeholder 3" descr="M67 S&amp;T Article First Page.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2" b="12"/>
          <a:stretch/>
        </p:blipFill>
        <p:spPr>
          <a:xfrm>
            <a:off x="343989" y="1011664"/>
            <a:ext cx="3004109" cy="4249069"/>
          </a:xfrm>
        </p:spPr>
      </p:pic>
      <p:pic>
        <p:nvPicPr>
          <p:cNvPr id="5" name="Picture 4" descr="M67 Star Fie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667" y="1115327"/>
            <a:ext cx="3763043" cy="3994291"/>
          </a:xfrm>
          <a:prstGeom prst="rect">
            <a:avLst/>
          </a:prstGeom>
        </p:spPr>
      </p:pic>
      <p:pic>
        <p:nvPicPr>
          <p:cNvPr id="6" name="Picture 5" descr="M67 Star Magnitudes.JPG"/>
          <p:cNvPicPr>
            <a:picLocks noChangeAspect="1"/>
          </p:cNvPicPr>
          <p:nvPr/>
        </p:nvPicPr>
        <p:blipFill rotWithShape="1">
          <a:blip r:embed="rId5">
            <a:extLst>
              <a:ext uri="{28A0092B-C50C-407E-A947-70E740481C1C}">
                <a14:useLocalDpi xmlns:a14="http://schemas.microsoft.com/office/drawing/2010/main" val="0"/>
              </a:ext>
            </a:extLst>
          </a:blip>
          <a:srcRect l="-86" r="4684"/>
          <a:stretch/>
        </p:blipFill>
        <p:spPr>
          <a:xfrm>
            <a:off x="6149352" y="2956554"/>
            <a:ext cx="2711620" cy="3661393"/>
          </a:xfrm>
          <a:prstGeom prst="rect">
            <a:avLst/>
          </a:prstGeom>
        </p:spPr>
      </p:pic>
      <p:sp>
        <p:nvSpPr>
          <p:cNvPr id="3" name="TextBox 2"/>
          <p:cNvSpPr txBox="1"/>
          <p:nvPr/>
        </p:nvSpPr>
        <p:spPr>
          <a:xfrm>
            <a:off x="648808" y="5745086"/>
            <a:ext cx="4720839" cy="646331"/>
          </a:xfrm>
          <a:prstGeom prst="rect">
            <a:avLst/>
          </a:prstGeom>
          <a:noFill/>
        </p:spPr>
        <p:txBody>
          <a:bodyPr wrap="none" rtlCol="0">
            <a:spAutoFit/>
          </a:bodyPr>
          <a:lstStyle/>
          <a:p>
            <a:r>
              <a:rPr lang="en-US" i="1" dirty="0"/>
              <a:t>S&amp;T</a:t>
            </a:r>
            <a:r>
              <a:rPr lang="en-US" dirty="0"/>
              <a:t> March </a:t>
            </a:r>
            <a:r>
              <a:rPr lang="en-US" dirty="0" smtClean="0"/>
              <a:t>1989 p.332.</a:t>
            </a:r>
          </a:p>
          <a:p>
            <a:r>
              <a:rPr lang="en-US" dirty="0" smtClean="0"/>
              <a:t>Similar </a:t>
            </a:r>
            <a:r>
              <a:rPr lang="en-US" dirty="0"/>
              <a:t>c</a:t>
            </a:r>
            <a:r>
              <a:rPr lang="en-US" dirty="0" smtClean="0"/>
              <a:t>hart also in RASC Observer’s Handbook.</a:t>
            </a:r>
            <a:endParaRPr lang="en-US" dirty="0"/>
          </a:p>
        </p:txBody>
      </p:sp>
      <p:sp>
        <p:nvSpPr>
          <p:cNvPr id="8" name="Slide Number Placeholder 7"/>
          <p:cNvSpPr>
            <a:spLocks noGrp="1"/>
          </p:cNvSpPr>
          <p:nvPr>
            <p:ph type="sldNum" sz="quarter" idx="12"/>
          </p:nvPr>
        </p:nvSpPr>
        <p:spPr/>
        <p:txBody>
          <a:bodyPr/>
          <a:lstStyle/>
          <a:p>
            <a:fld id="{3FA26D71-5DAE-F545-9655-540C41761610}" type="slidenum">
              <a:rPr lang="en-US" smtClean="0"/>
              <a:t>5</a:t>
            </a:fld>
            <a:endParaRPr lang="en-US"/>
          </a:p>
        </p:txBody>
      </p:sp>
    </p:spTree>
    <p:extLst>
      <p:ext uri="{BB962C8B-B14F-4D97-AF65-F5344CB8AC3E}">
        <p14:creationId xmlns:p14="http://schemas.microsoft.com/office/powerpoint/2010/main" val="403411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00013"/>
            <a:ext cx="8651875" cy="797984"/>
          </a:xfrm>
        </p:spPr>
        <p:txBody>
          <a:bodyPr>
            <a:normAutofit fontScale="90000"/>
          </a:bodyPr>
          <a:lstStyle/>
          <a:p>
            <a:r>
              <a:rPr lang="en-US" dirty="0" smtClean="0"/>
              <a:t>PC165DNR: Gerhard </a:t>
            </a:r>
            <a:r>
              <a:rPr lang="en-US" dirty="0" err="1" smtClean="0"/>
              <a:t>Dangl’s</a:t>
            </a:r>
            <a:r>
              <a:rPr lang="en-US" dirty="0" smtClean="0"/>
              <a:t> Sensitivity Measurements</a:t>
            </a:r>
            <a:endParaRPr lang="en-US" dirty="0"/>
          </a:p>
        </p:txBody>
      </p:sp>
      <p:sp>
        <p:nvSpPr>
          <p:cNvPr id="3" name="Content Placeholder 2"/>
          <p:cNvSpPr>
            <a:spLocks noGrp="1"/>
          </p:cNvSpPr>
          <p:nvPr>
            <p:ph idx="1"/>
          </p:nvPr>
        </p:nvSpPr>
        <p:spPr>
          <a:xfrm>
            <a:off x="457200" y="849330"/>
            <a:ext cx="8229600" cy="817545"/>
          </a:xfrm>
        </p:spPr>
        <p:txBody>
          <a:bodyPr/>
          <a:lstStyle/>
          <a:p>
            <a:pPr marL="227013" indent="-227013"/>
            <a:r>
              <a:rPr lang="en-US" sz="2000" dirty="0" smtClean="0"/>
              <a:t>M67 in Cancer, 254 mm f/4.7 Newtonian, no glass or filters in optical path, sky </a:t>
            </a:r>
            <a:r>
              <a:rPr lang="fr-FR" sz="2000" dirty="0" smtClean="0"/>
              <a:t>+21.2mag/as</a:t>
            </a:r>
            <a:r>
              <a:rPr lang="fr-FR" sz="2000" baseline="30000" dirty="0" smtClean="0"/>
              <a:t>2</a:t>
            </a:r>
            <a:r>
              <a:rPr lang="fr-FR" sz="2000" dirty="0" smtClean="0"/>
              <a:t>, </a:t>
            </a:r>
            <a:r>
              <a:rPr lang="en-US" sz="2000" dirty="0" smtClean="0"/>
              <a:t>4 Mar </a:t>
            </a:r>
            <a:r>
              <a:rPr lang="en-US" sz="2000" dirty="0" smtClean="0"/>
              <a:t>2013. All “fancy settings” turned off (DNR, etc.)</a:t>
            </a:r>
            <a:endParaRPr lang="en-US" sz="2000" dirty="0"/>
          </a:p>
        </p:txBody>
      </p:sp>
      <p:pic>
        <p:nvPicPr>
          <p:cNvPr id="4" name="Picture 3" descr="PC165DNR 17ms-4x 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20880"/>
            <a:ext cx="6096000" cy="4584700"/>
          </a:xfrm>
          <a:prstGeom prst="rect">
            <a:avLst/>
          </a:prstGeom>
        </p:spPr>
      </p:pic>
      <p:sp>
        <p:nvSpPr>
          <p:cNvPr id="5" name="Content Placeholder 2"/>
          <p:cNvSpPr txBox="1">
            <a:spLocks/>
          </p:cNvSpPr>
          <p:nvPr/>
        </p:nvSpPr>
        <p:spPr>
          <a:xfrm>
            <a:off x="310047" y="2530771"/>
            <a:ext cx="1219085"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low</a:t>
            </a:r>
            <a:endParaRPr lang="en-US" sz="2400" dirty="0"/>
          </a:p>
        </p:txBody>
      </p:sp>
      <p:sp>
        <p:nvSpPr>
          <p:cNvPr id="6" name="Content Placeholder 2"/>
          <p:cNvSpPr txBox="1">
            <a:spLocks/>
          </p:cNvSpPr>
          <p:nvPr/>
        </p:nvSpPr>
        <p:spPr>
          <a:xfrm>
            <a:off x="206375" y="4056715"/>
            <a:ext cx="1322757"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med</a:t>
            </a:r>
            <a:endParaRPr lang="en-US" sz="2400" dirty="0"/>
          </a:p>
        </p:txBody>
      </p:sp>
      <p:sp>
        <p:nvSpPr>
          <p:cNvPr id="7" name="Content Placeholder 2"/>
          <p:cNvSpPr txBox="1">
            <a:spLocks/>
          </p:cNvSpPr>
          <p:nvPr/>
        </p:nvSpPr>
        <p:spPr>
          <a:xfrm>
            <a:off x="206375" y="5725197"/>
            <a:ext cx="1322757"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200" dirty="0" smtClean="0"/>
              <a:t>AGC high</a:t>
            </a:r>
            <a:endParaRPr lang="en-US" sz="2200" dirty="0"/>
          </a:p>
        </p:txBody>
      </p:sp>
      <p:sp>
        <p:nvSpPr>
          <p:cNvPr id="8" name="Content Placeholder 2"/>
          <p:cNvSpPr txBox="1">
            <a:spLocks/>
          </p:cNvSpPr>
          <p:nvPr/>
        </p:nvSpPr>
        <p:spPr>
          <a:xfrm>
            <a:off x="1814226" y="1745972"/>
            <a:ext cx="1435316"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30fps, 17ms</a:t>
            </a:r>
            <a:endParaRPr lang="en-US" sz="2000" dirty="0"/>
          </a:p>
        </p:txBody>
      </p:sp>
      <p:sp>
        <p:nvSpPr>
          <p:cNvPr id="9" name="Content Placeholder 2"/>
          <p:cNvSpPr txBox="1">
            <a:spLocks/>
          </p:cNvSpPr>
          <p:nvPr/>
        </p:nvSpPr>
        <p:spPr>
          <a:xfrm>
            <a:off x="3729007" y="1745972"/>
            <a:ext cx="1435316"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2X, 33ms</a:t>
            </a:r>
            <a:endParaRPr lang="en-US" sz="2000" dirty="0"/>
          </a:p>
        </p:txBody>
      </p:sp>
      <p:sp>
        <p:nvSpPr>
          <p:cNvPr id="10" name="Content Placeholder 2"/>
          <p:cNvSpPr txBox="1">
            <a:spLocks/>
          </p:cNvSpPr>
          <p:nvPr/>
        </p:nvSpPr>
        <p:spPr>
          <a:xfrm>
            <a:off x="5773382" y="1745972"/>
            <a:ext cx="1435316"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4X, 67ms</a:t>
            </a:r>
            <a:endParaRPr lang="en-US" sz="2000" dirty="0"/>
          </a:p>
        </p:txBody>
      </p:sp>
      <p:sp>
        <p:nvSpPr>
          <p:cNvPr id="12" name="Slide Number Placeholder 11"/>
          <p:cNvSpPr>
            <a:spLocks noGrp="1"/>
          </p:cNvSpPr>
          <p:nvPr>
            <p:ph type="sldNum" sz="quarter" idx="12"/>
          </p:nvPr>
        </p:nvSpPr>
        <p:spPr/>
        <p:txBody>
          <a:bodyPr/>
          <a:lstStyle/>
          <a:p>
            <a:fld id="{3FA26D71-5DAE-F545-9655-540C41761610}" type="slidenum">
              <a:rPr lang="en-US" smtClean="0"/>
              <a:t>6</a:t>
            </a:fld>
            <a:endParaRPr lang="en-US"/>
          </a:p>
        </p:txBody>
      </p:sp>
    </p:spTree>
    <p:extLst>
      <p:ext uri="{BB962C8B-B14F-4D97-AF65-F5344CB8AC3E}">
        <p14:creationId xmlns:p14="http://schemas.microsoft.com/office/powerpoint/2010/main" val="2255077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Gerhard </a:t>
            </a:r>
            <a:r>
              <a:rPr lang="en-US" sz="2900" dirty="0" err="1"/>
              <a:t>Dangl’s</a:t>
            </a:r>
            <a:r>
              <a:rPr lang="en-US" sz="2900" dirty="0"/>
              <a:t> Sensitivity </a:t>
            </a:r>
            <a:r>
              <a:rPr lang="en-US" sz="2900" dirty="0" smtClean="0"/>
              <a:t>Measurements, cont’d.</a:t>
            </a:r>
            <a:endParaRPr lang="en-US" sz="2900" dirty="0"/>
          </a:p>
        </p:txBody>
      </p:sp>
      <p:sp>
        <p:nvSpPr>
          <p:cNvPr id="4" name="Content Placeholder 2"/>
          <p:cNvSpPr txBox="1">
            <a:spLocks/>
          </p:cNvSpPr>
          <p:nvPr/>
        </p:nvSpPr>
        <p:spPr>
          <a:xfrm>
            <a:off x="310047" y="2530771"/>
            <a:ext cx="1219085"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low</a:t>
            </a:r>
            <a:endParaRPr lang="en-US" sz="2400" dirty="0"/>
          </a:p>
        </p:txBody>
      </p:sp>
      <p:sp>
        <p:nvSpPr>
          <p:cNvPr id="5" name="Content Placeholder 2"/>
          <p:cNvSpPr txBox="1">
            <a:spLocks/>
          </p:cNvSpPr>
          <p:nvPr/>
        </p:nvSpPr>
        <p:spPr>
          <a:xfrm>
            <a:off x="206375" y="4056715"/>
            <a:ext cx="1322757"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med</a:t>
            </a:r>
            <a:endParaRPr lang="en-US" sz="2400" dirty="0"/>
          </a:p>
        </p:txBody>
      </p:sp>
      <p:sp>
        <p:nvSpPr>
          <p:cNvPr id="6" name="Content Placeholder 2"/>
          <p:cNvSpPr txBox="1">
            <a:spLocks/>
          </p:cNvSpPr>
          <p:nvPr/>
        </p:nvSpPr>
        <p:spPr>
          <a:xfrm>
            <a:off x="206375" y="5725197"/>
            <a:ext cx="1322757"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200" dirty="0" smtClean="0"/>
              <a:t>AGC high</a:t>
            </a:r>
            <a:endParaRPr lang="en-US" sz="2200" dirty="0"/>
          </a:p>
        </p:txBody>
      </p:sp>
      <p:sp>
        <p:nvSpPr>
          <p:cNvPr id="7" name="Content Placeholder 2"/>
          <p:cNvSpPr txBox="1">
            <a:spLocks/>
          </p:cNvSpPr>
          <p:nvPr/>
        </p:nvSpPr>
        <p:spPr>
          <a:xfrm>
            <a:off x="1814226" y="1745972"/>
            <a:ext cx="1435316"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8X, 133 </a:t>
            </a:r>
            <a:r>
              <a:rPr lang="en-US" sz="2000" dirty="0" err="1" smtClean="0"/>
              <a:t>ms</a:t>
            </a:r>
            <a:r>
              <a:rPr lang="en-US" sz="2000" dirty="0" smtClean="0"/>
              <a:t> </a:t>
            </a:r>
            <a:endParaRPr lang="en-US" sz="2000" dirty="0"/>
          </a:p>
        </p:txBody>
      </p:sp>
      <p:sp>
        <p:nvSpPr>
          <p:cNvPr id="8" name="Content Placeholder 2"/>
          <p:cNvSpPr txBox="1">
            <a:spLocks/>
          </p:cNvSpPr>
          <p:nvPr/>
        </p:nvSpPr>
        <p:spPr>
          <a:xfrm>
            <a:off x="3729007" y="1745972"/>
            <a:ext cx="1435316"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16X, 267 </a:t>
            </a:r>
            <a:r>
              <a:rPr lang="en-US" sz="2000" dirty="0" err="1" smtClean="0"/>
              <a:t>ms</a:t>
            </a:r>
            <a:r>
              <a:rPr lang="en-US" sz="2000" dirty="0" smtClean="0"/>
              <a:t> </a:t>
            </a:r>
            <a:endParaRPr lang="en-US" sz="2000" dirty="0"/>
          </a:p>
        </p:txBody>
      </p:sp>
      <p:sp>
        <p:nvSpPr>
          <p:cNvPr id="9" name="Content Placeholder 2"/>
          <p:cNvSpPr txBox="1">
            <a:spLocks/>
          </p:cNvSpPr>
          <p:nvPr/>
        </p:nvSpPr>
        <p:spPr>
          <a:xfrm>
            <a:off x="5773382" y="1745972"/>
            <a:ext cx="1435316"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32X, 534 </a:t>
            </a:r>
            <a:r>
              <a:rPr lang="en-US" sz="2000" dirty="0" err="1" smtClean="0"/>
              <a:t>ms</a:t>
            </a:r>
            <a:r>
              <a:rPr lang="en-US" sz="2000" dirty="0" smtClean="0"/>
              <a:t> </a:t>
            </a:r>
            <a:endParaRPr lang="en-US" sz="2000" dirty="0"/>
          </a:p>
        </p:txBody>
      </p:sp>
      <p:pic>
        <p:nvPicPr>
          <p:cNvPr id="10" name="Picture 9" descr="PC164DNR 8x-32x.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132" y="2138063"/>
            <a:ext cx="6089650" cy="4584700"/>
          </a:xfrm>
          <a:prstGeom prst="rect">
            <a:avLst/>
          </a:prstGeom>
        </p:spPr>
      </p:pic>
      <p:sp>
        <p:nvSpPr>
          <p:cNvPr id="12" name="Slide Number Placeholder 11"/>
          <p:cNvSpPr>
            <a:spLocks noGrp="1"/>
          </p:cNvSpPr>
          <p:nvPr>
            <p:ph type="sldNum" sz="quarter" idx="12"/>
          </p:nvPr>
        </p:nvSpPr>
        <p:spPr/>
        <p:txBody>
          <a:bodyPr/>
          <a:lstStyle/>
          <a:p>
            <a:fld id="{3FA26D71-5DAE-F545-9655-540C41761610}" type="slidenum">
              <a:rPr lang="en-US" smtClean="0"/>
              <a:t>7</a:t>
            </a:fld>
            <a:endParaRPr lang="en-US"/>
          </a:p>
        </p:txBody>
      </p:sp>
      <p:sp>
        <p:nvSpPr>
          <p:cNvPr id="11" name="Content Placeholder 2"/>
          <p:cNvSpPr txBox="1">
            <a:spLocks/>
          </p:cNvSpPr>
          <p:nvPr/>
        </p:nvSpPr>
        <p:spPr>
          <a:xfrm>
            <a:off x="703416" y="1072622"/>
            <a:ext cx="7460581" cy="6874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r>
              <a:rPr lang="en-US" dirty="0" smtClean="0"/>
              <a:t>More stars visible… And more background noise.</a:t>
            </a:r>
            <a:endParaRPr lang="en-US" dirty="0"/>
          </a:p>
        </p:txBody>
      </p:sp>
    </p:spTree>
    <p:extLst>
      <p:ext uri="{BB962C8B-B14F-4D97-AF65-F5344CB8AC3E}">
        <p14:creationId xmlns:p14="http://schemas.microsoft.com/office/powerpoint/2010/main" val="2518705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Gerhard </a:t>
            </a:r>
            <a:r>
              <a:rPr lang="en-US" dirty="0" err="1"/>
              <a:t>Dangl’s</a:t>
            </a:r>
            <a:r>
              <a:rPr lang="en-US" dirty="0"/>
              <a:t> Sensitivity Measurements, </a:t>
            </a:r>
            <a:r>
              <a:rPr lang="en-US" dirty="0" smtClean="0"/>
              <a:t>cont’d.</a:t>
            </a:r>
            <a:endParaRPr lang="en-US" dirty="0"/>
          </a:p>
        </p:txBody>
      </p:sp>
      <p:sp>
        <p:nvSpPr>
          <p:cNvPr id="4" name="Content Placeholder 2"/>
          <p:cNvSpPr txBox="1">
            <a:spLocks/>
          </p:cNvSpPr>
          <p:nvPr/>
        </p:nvSpPr>
        <p:spPr>
          <a:xfrm>
            <a:off x="310047" y="2530771"/>
            <a:ext cx="1219085"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low</a:t>
            </a:r>
            <a:endParaRPr lang="en-US" sz="2400" dirty="0"/>
          </a:p>
        </p:txBody>
      </p:sp>
      <p:sp>
        <p:nvSpPr>
          <p:cNvPr id="5" name="Content Placeholder 2"/>
          <p:cNvSpPr txBox="1">
            <a:spLocks/>
          </p:cNvSpPr>
          <p:nvPr/>
        </p:nvSpPr>
        <p:spPr>
          <a:xfrm>
            <a:off x="206375" y="4056715"/>
            <a:ext cx="1322757" cy="54026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AGC med</a:t>
            </a:r>
            <a:endParaRPr lang="en-US" sz="2400" dirty="0"/>
          </a:p>
        </p:txBody>
      </p:sp>
      <p:sp>
        <p:nvSpPr>
          <p:cNvPr id="6" name="Content Placeholder 2"/>
          <p:cNvSpPr txBox="1">
            <a:spLocks/>
          </p:cNvSpPr>
          <p:nvPr/>
        </p:nvSpPr>
        <p:spPr>
          <a:xfrm>
            <a:off x="206375" y="5725197"/>
            <a:ext cx="1322757" cy="5402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200" dirty="0" smtClean="0"/>
              <a:t>AGC high</a:t>
            </a:r>
            <a:endParaRPr lang="en-US" sz="2200" dirty="0"/>
          </a:p>
        </p:txBody>
      </p:sp>
      <p:sp>
        <p:nvSpPr>
          <p:cNvPr id="7" name="Content Placeholder 2"/>
          <p:cNvSpPr txBox="1">
            <a:spLocks/>
          </p:cNvSpPr>
          <p:nvPr/>
        </p:nvSpPr>
        <p:spPr>
          <a:xfrm>
            <a:off x="1529135" y="1745972"/>
            <a:ext cx="1956762" cy="540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64X, 1068 </a:t>
            </a:r>
            <a:r>
              <a:rPr lang="en-US" sz="2000" dirty="0" err="1" smtClean="0"/>
              <a:t>ms</a:t>
            </a:r>
            <a:endParaRPr lang="en-US" sz="2000" dirty="0"/>
          </a:p>
        </p:txBody>
      </p:sp>
      <p:sp>
        <p:nvSpPr>
          <p:cNvPr id="8" name="Content Placeholder 2"/>
          <p:cNvSpPr txBox="1">
            <a:spLocks/>
          </p:cNvSpPr>
          <p:nvPr/>
        </p:nvSpPr>
        <p:spPr>
          <a:xfrm>
            <a:off x="3589567" y="1745972"/>
            <a:ext cx="1969726" cy="540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128X, 2136 </a:t>
            </a:r>
            <a:r>
              <a:rPr lang="en-US" sz="2000" dirty="0" err="1" smtClean="0"/>
              <a:t>ms</a:t>
            </a:r>
            <a:endParaRPr lang="en-US" sz="2000" dirty="0"/>
          </a:p>
        </p:txBody>
      </p:sp>
      <p:sp>
        <p:nvSpPr>
          <p:cNvPr id="9" name="Content Placeholder 2"/>
          <p:cNvSpPr txBox="1">
            <a:spLocks/>
          </p:cNvSpPr>
          <p:nvPr/>
        </p:nvSpPr>
        <p:spPr>
          <a:xfrm>
            <a:off x="5659859" y="1745972"/>
            <a:ext cx="1971626" cy="540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256X, 4271 </a:t>
            </a:r>
            <a:r>
              <a:rPr lang="en-US" sz="2000" dirty="0" err="1" smtClean="0"/>
              <a:t>ms</a:t>
            </a:r>
            <a:endParaRPr lang="en-US" sz="2000" dirty="0"/>
          </a:p>
        </p:txBody>
      </p:sp>
      <p:pic>
        <p:nvPicPr>
          <p:cNvPr id="14" name="Content Placeholder 13"/>
          <p:cNvPicPr>
            <a:picLocks noGrp="1" noChangeAspect="1"/>
          </p:cNvPicPr>
          <p:nvPr>
            <p:ph idx="1"/>
          </p:nvPr>
        </p:nvPicPr>
        <p:blipFill rotWithShape="1">
          <a:blip r:embed="rId3"/>
          <a:srcRect t="-4" b="-595"/>
          <a:stretch/>
        </p:blipFill>
        <p:spPr>
          <a:xfrm>
            <a:off x="1529135" y="2138063"/>
            <a:ext cx="6102350" cy="4612162"/>
          </a:xfrm>
        </p:spPr>
      </p:pic>
      <p:sp>
        <p:nvSpPr>
          <p:cNvPr id="10" name="Content Placeholder 2"/>
          <p:cNvSpPr txBox="1">
            <a:spLocks/>
          </p:cNvSpPr>
          <p:nvPr/>
        </p:nvSpPr>
        <p:spPr>
          <a:xfrm>
            <a:off x="703416" y="1072622"/>
            <a:ext cx="8183409" cy="68744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569913" indent="-2349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862013" indent="-2349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r>
              <a:rPr lang="en-US" dirty="0" smtClean="0"/>
              <a:t>More stars visible… And </a:t>
            </a:r>
            <a:r>
              <a:rPr lang="en-US" dirty="0" smtClean="0"/>
              <a:t>even more </a:t>
            </a:r>
            <a:r>
              <a:rPr lang="en-US" dirty="0" smtClean="0"/>
              <a:t>background noise.</a:t>
            </a:r>
            <a:endParaRPr lang="en-US" dirty="0"/>
          </a:p>
        </p:txBody>
      </p:sp>
      <p:sp>
        <p:nvSpPr>
          <p:cNvPr id="11" name="Slide Number Placeholder 10"/>
          <p:cNvSpPr>
            <a:spLocks noGrp="1"/>
          </p:cNvSpPr>
          <p:nvPr>
            <p:ph type="sldNum" sz="quarter" idx="12"/>
          </p:nvPr>
        </p:nvSpPr>
        <p:spPr/>
        <p:txBody>
          <a:bodyPr/>
          <a:lstStyle/>
          <a:p>
            <a:fld id="{3FA26D71-5DAE-F545-9655-540C41761610}" type="slidenum">
              <a:rPr lang="en-US" smtClean="0"/>
              <a:t>8</a:t>
            </a:fld>
            <a:endParaRPr lang="en-US"/>
          </a:p>
        </p:txBody>
      </p:sp>
    </p:spTree>
    <p:extLst>
      <p:ext uri="{BB962C8B-B14F-4D97-AF65-F5344CB8AC3E}">
        <p14:creationId xmlns:p14="http://schemas.microsoft.com/office/powerpoint/2010/main" val="109557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45" y="2255519"/>
            <a:ext cx="5094466" cy="44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3381"/>
            <a:ext cx="8229600" cy="797984"/>
          </a:xfrm>
        </p:spPr>
        <p:txBody>
          <a:bodyPr/>
          <a:lstStyle/>
          <a:p>
            <a:r>
              <a:rPr lang="en-US" dirty="0" err="1" smtClean="0"/>
              <a:t>Dangl</a:t>
            </a:r>
            <a:r>
              <a:rPr lang="en-US" dirty="0" smtClean="0"/>
              <a:t> M67 Image Analysis</a:t>
            </a:r>
            <a:endParaRPr lang="en-US" dirty="0"/>
          </a:p>
        </p:txBody>
      </p:sp>
      <p:sp>
        <p:nvSpPr>
          <p:cNvPr id="3" name="Content Placeholder 2"/>
          <p:cNvSpPr>
            <a:spLocks noGrp="1"/>
          </p:cNvSpPr>
          <p:nvPr>
            <p:ph idx="1"/>
          </p:nvPr>
        </p:nvSpPr>
        <p:spPr>
          <a:xfrm>
            <a:off x="4598125" y="1085370"/>
            <a:ext cx="4187889" cy="1027611"/>
          </a:xfrm>
        </p:spPr>
        <p:txBody>
          <a:bodyPr>
            <a:normAutofit fontScale="85000" lnSpcReduction="20000"/>
          </a:bodyPr>
          <a:lstStyle/>
          <a:p>
            <a:pPr marL="168275" indent="-168275"/>
            <a:r>
              <a:rPr lang="en-US" sz="2000" dirty="0" smtClean="0"/>
              <a:t>Telescope: 254 </a:t>
            </a:r>
            <a:r>
              <a:rPr lang="en-US" sz="2000" dirty="0"/>
              <a:t>mm </a:t>
            </a:r>
            <a:r>
              <a:rPr lang="en-US" sz="2000" dirty="0" smtClean="0"/>
              <a:t>f/4.7 Newtonian.</a:t>
            </a:r>
          </a:p>
          <a:p>
            <a:pPr marL="168275" indent="-168275"/>
            <a:r>
              <a:rPr lang="en-US" sz="2000" dirty="0" smtClean="0"/>
              <a:t>Values from individual stars visible on stills taken from digitized video.</a:t>
            </a:r>
          </a:p>
          <a:p>
            <a:pPr marL="168275" indent="-168275"/>
            <a:r>
              <a:rPr lang="en-US" sz="2000" dirty="0" smtClean="0"/>
              <a:t>Subtract ~0.5 mag for 200 mm aperture.</a:t>
            </a:r>
            <a:endParaRPr lang="en-US" sz="2000" dirty="0"/>
          </a:p>
        </p:txBody>
      </p:sp>
      <p:sp>
        <p:nvSpPr>
          <p:cNvPr id="5" name="Slide Number Placeholder 4"/>
          <p:cNvSpPr>
            <a:spLocks noGrp="1"/>
          </p:cNvSpPr>
          <p:nvPr>
            <p:ph type="sldNum" sz="quarter" idx="12"/>
          </p:nvPr>
        </p:nvSpPr>
        <p:spPr/>
        <p:txBody>
          <a:bodyPr/>
          <a:lstStyle/>
          <a:p>
            <a:fld id="{3FA26D71-5DAE-F545-9655-540C41761610}" type="slidenum">
              <a:rPr lang="en-US" smtClean="0"/>
              <a:t>9</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58" y="1085370"/>
            <a:ext cx="4321267" cy="383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809626" y="3214687"/>
            <a:ext cx="352424" cy="3095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353300" y="6292744"/>
            <a:ext cx="614271" cy="276999"/>
          </a:xfrm>
          <a:prstGeom prst="rect">
            <a:avLst/>
          </a:prstGeom>
          <a:noFill/>
        </p:spPr>
        <p:txBody>
          <a:bodyPr wrap="none" rtlCol="0">
            <a:spAutoFit/>
          </a:bodyPr>
          <a:lstStyle/>
          <a:p>
            <a:r>
              <a:rPr lang="en-US" sz="1200" dirty="0" smtClean="0"/>
              <a:t>= 1 sec</a:t>
            </a:r>
            <a:endParaRPr lang="en-US" sz="1200" dirty="0"/>
          </a:p>
        </p:txBody>
      </p:sp>
    </p:spTree>
    <p:extLst>
      <p:ext uri="{BB962C8B-B14F-4D97-AF65-F5344CB8AC3E}">
        <p14:creationId xmlns:p14="http://schemas.microsoft.com/office/powerpoint/2010/main" val="345228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10237</TotalTime>
  <Words>2196</Words>
  <Application>Microsoft Office PowerPoint</Application>
  <PresentationFormat>On-screen Show (4:3)</PresentationFormat>
  <Paragraphs>350</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PC165DNR Video Camera Characteristics and Performance: Beyond the (Missing) Manual</vt:lpstr>
      <vt:lpstr>Presentation Outline</vt:lpstr>
      <vt:lpstr>PC165DNR Video Camera Characteristics and Specifications</vt:lpstr>
      <vt:lpstr>PC165DNR Video Camera Characteristics and Specifications, cont’d</vt:lpstr>
      <vt:lpstr>Gerhard Dangl’s Sensitivity Measurements M67 Photometry: Known star magnitudes</vt:lpstr>
      <vt:lpstr>PC165DNR: Gerhard Dangl’s Sensitivity Measurements</vt:lpstr>
      <vt:lpstr>Gerhard Dangl’s Sensitivity Measurements, cont’d.</vt:lpstr>
      <vt:lpstr>Gerhard Dangl’s Sensitivity Measurements, cont’d.</vt:lpstr>
      <vt:lpstr>Dangl M67 Image Analysis</vt:lpstr>
      <vt:lpstr>Dangl M67 Image Analysis</vt:lpstr>
      <vt:lpstr>Noise Histogram, AGC High setting Poisson vs Gaussian Distribution</vt:lpstr>
      <vt:lpstr>Dangl M67 Image Analysis: Noise</vt:lpstr>
      <vt:lpstr>Dangl M67 Image Analysis Interpretation</vt:lpstr>
      <vt:lpstr>PowerPoint Presentation</vt:lpstr>
      <vt:lpstr>PC165DNR, DNR Spatial Response</vt:lpstr>
      <vt:lpstr>Potential for Remote Control</vt:lpstr>
      <vt:lpstr>Conclusions &amp; Recommendations</vt:lpstr>
      <vt:lpstr>Conclusions &amp; Recommendations</vt:lpstr>
      <vt:lpstr>References and Resources</vt:lpstr>
      <vt:lpstr>References, continued</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Swift</dc:creator>
  <cp:lastModifiedBy>tswift</cp:lastModifiedBy>
  <cp:revision>101</cp:revision>
  <dcterms:created xsi:type="dcterms:W3CDTF">2014-06-25T00:11:22Z</dcterms:created>
  <dcterms:modified xsi:type="dcterms:W3CDTF">2014-07-11T19:09:38Z</dcterms:modified>
</cp:coreProperties>
</file>